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2"/>
  </p:notesMasterIdLst>
  <p:sldIdLst>
    <p:sldId id="256" r:id="rId2"/>
    <p:sldId id="1001" r:id="rId3"/>
    <p:sldId id="1187" r:id="rId4"/>
    <p:sldId id="1188" r:id="rId5"/>
    <p:sldId id="465" r:id="rId6"/>
    <p:sldId id="1189" r:id="rId7"/>
    <p:sldId id="1190" r:id="rId8"/>
    <p:sldId id="1002" r:id="rId9"/>
    <p:sldId id="1003" r:id="rId10"/>
    <p:sldId id="1004" r:id="rId11"/>
    <p:sldId id="349" r:id="rId12"/>
    <p:sldId id="1005" r:id="rId13"/>
    <p:sldId id="973" r:id="rId14"/>
    <p:sldId id="1006" r:id="rId15"/>
    <p:sldId id="1007" r:id="rId16"/>
    <p:sldId id="350" r:id="rId17"/>
    <p:sldId id="353" r:id="rId18"/>
    <p:sldId id="1009" r:id="rId19"/>
    <p:sldId id="1027" r:id="rId20"/>
    <p:sldId id="351" r:id="rId21"/>
    <p:sldId id="352" r:id="rId22"/>
    <p:sldId id="355" r:id="rId23"/>
    <p:sldId id="354" r:id="rId24"/>
    <p:sldId id="357" r:id="rId25"/>
    <p:sldId id="263" r:id="rId26"/>
    <p:sldId id="359" r:id="rId27"/>
    <p:sldId id="360" r:id="rId28"/>
    <p:sldId id="358" r:id="rId29"/>
    <p:sldId id="362" r:id="rId30"/>
    <p:sldId id="361" r:id="rId31"/>
    <p:sldId id="364" r:id="rId32"/>
    <p:sldId id="363" r:id="rId33"/>
    <p:sldId id="366" r:id="rId34"/>
    <p:sldId id="365" r:id="rId35"/>
    <p:sldId id="368" r:id="rId36"/>
    <p:sldId id="367" r:id="rId37"/>
    <p:sldId id="371" r:id="rId38"/>
    <p:sldId id="370" r:id="rId39"/>
    <p:sldId id="996" r:id="rId40"/>
    <p:sldId id="373" r:id="rId41"/>
    <p:sldId id="372" r:id="rId42"/>
    <p:sldId id="375" r:id="rId43"/>
    <p:sldId id="374" r:id="rId44"/>
    <p:sldId id="377" r:id="rId45"/>
    <p:sldId id="376" r:id="rId46"/>
    <p:sldId id="378" r:id="rId47"/>
    <p:sldId id="380" r:id="rId48"/>
    <p:sldId id="379" r:id="rId49"/>
    <p:sldId id="381" r:id="rId50"/>
    <p:sldId id="383" r:id="rId51"/>
    <p:sldId id="382" r:id="rId52"/>
    <p:sldId id="385" r:id="rId53"/>
    <p:sldId id="384" r:id="rId54"/>
    <p:sldId id="387" r:id="rId55"/>
    <p:sldId id="386" r:id="rId56"/>
    <p:sldId id="390" r:id="rId57"/>
    <p:sldId id="389" r:id="rId58"/>
    <p:sldId id="388" r:id="rId59"/>
    <p:sldId id="392" r:id="rId60"/>
    <p:sldId id="391" r:id="rId61"/>
    <p:sldId id="330" r:id="rId62"/>
    <p:sldId id="501" r:id="rId63"/>
    <p:sldId id="502" r:id="rId64"/>
    <p:sldId id="503" r:id="rId65"/>
    <p:sldId id="504" r:id="rId66"/>
    <p:sldId id="505" r:id="rId67"/>
    <p:sldId id="506" r:id="rId68"/>
    <p:sldId id="507" r:id="rId69"/>
    <p:sldId id="508" r:id="rId70"/>
    <p:sldId id="509" r:id="rId71"/>
    <p:sldId id="675" r:id="rId72"/>
    <p:sldId id="989" r:id="rId73"/>
    <p:sldId id="677" r:id="rId74"/>
    <p:sldId id="999" r:id="rId75"/>
    <p:sldId id="1000" r:id="rId76"/>
    <p:sldId id="678" r:id="rId77"/>
    <p:sldId id="679" r:id="rId78"/>
    <p:sldId id="682" r:id="rId79"/>
    <p:sldId id="681" r:id="rId80"/>
    <p:sldId id="683" r:id="rId81"/>
    <p:sldId id="684" r:id="rId82"/>
    <p:sldId id="680" r:id="rId83"/>
    <p:sldId id="1186" r:id="rId84"/>
    <p:sldId id="693" r:id="rId85"/>
    <p:sldId id="972" r:id="rId86"/>
    <p:sldId id="393" r:id="rId87"/>
    <p:sldId id="396" r:id="rId88"/>
    <p:sldId id="403" r:id="rId89"/>
    <p:sldId id="399" r:id="rId90"/>
    <p:sldId id="994" r:id="rId91"/>
    <p:sldId id="290" r:id="rId92"/>
    <p:sldId id="433" r:id="rId93"/>
    <p:sldId id="489" r:id="rId94"/>
    <p:sldId id="298" r:id="rId95"/>
    <p:sldId id="496" r:id="rId96"/>
    <p:sldId id="499" r:id="rId97"/>
    <p:sldId id="488" r:id="rId98"/>
    <p:sldId id="311" r:id="rId99"/>
    <p:sldId id="500" r:id="rId100"/>
    <p:sldId id="328" r:id="rId101"/>
    <p:sldId id="409" r:id="rId102"/>
    <p:sldId id="408" r:id="rId103"/>
    <p:sldId id="411" r:id="rId104"/>
    <p:sldId id="410" r:id="rId105"/>
    <p:sldId id="413" r:id="rId106"/>
    <p:sldId id="412" r:id="rId107"/>
    <p:sldId id="415" r:id="rId108"/>
    <p:sldId id="414" r:id="rId109"/>
    <p:sldId id="417" r:id="rId110"/>
    <p:sldId id="416" r:id="rId111"/>
    <p:sldId id="418" r:id="rId112"/>
    <p:sldId id="420" r:id="rId113"/>
    <p:sldId id="332" r:id="rId114"/>
    <p:sldId id="333" r:id="rId115"/>
    <p:sldId id="334" r:id="rId116"/>
    <p:sldId id="335" r:id="rId117"/>
    <p:sldId id="338" r:id="rId118"/>
    <p:sldId id="427" r:id="rId119"/>
    <p:sldId id="1008" r:id="rId120"/>
    <p:sldId id="426" r:id="rId1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cRWwU5Kiz+ozDMiIvgio4A==" hashData="//PeA/7Og/iQqpMODlEIvM9qPHIae+sPaKjHtcAeHsleY/Df6mjizTmuEAAYMJ7gLTeKSXF7A3BNd3EqmkCmmw=="/>
  <p:extLst>
    <p:ext uri="{521415D9-36F7-43E2-AB2F-B90AF26B5E84}">
      <p14:sectionLst xmlns:p14="http://schemas.microsoft.com/office/powerpoint/2010/main">
        <p14:section name="Introduction and Course objectives - 5 minutes" id="{31351B0C-3EA0-40A0-9EE9-743F35A75AE2}">
          <p14:sldIdLst>
            <p14:sldId id="256"/>
            <p14:sldId id="1001"/>
            <p14:sldId id="1187"/>
            <p14:sldId id="1188"/>
            <p14:sldId id="465"/>
            <p14:sldId id="1189"/>
            <p14:sldId id="1190"/>
          </p14:sldIdLst>
        </p14:section>
        <p14:section name="Concept of Unit Service - 30 Minutes" id="{EA4779DA-A3B6-42BC-8F48-B16D3E78854F}">
          <p14:sldIdLst>
            <p14:sldId id="1002"/>
            <p14:sldId id="1003"/>
            <p14:sldId id="1004"/>
            <p14:sldId id="349"/>
            <p14:sldId id="1005"/>
            <p14:sldId id="973"/>
            <p14:sldId id="1006"/>
            <p14:sldId id="1007"/>
          </p14:sldIdLst>
        </p14:section>
        <p14:section name="District Unit Service - 20 Minutes" id="{DA0E71E6-EF4C-417C-8DCC-6C1A7C5FB07C}">
          <p14:sldIdLst>
            <p14:sldId id="350"/>
            <p14:sldId id="353"/>
            <p14:sldId id="1009"/>
            <p14:sldId id="1027"/>
            <p14:sldId id="351"/>
            <p14:sldId id="352"/>
            <p14:sldId id="355"/>
            <p14:sldId id="354"/>
            <p14:sldId id="357"/>
            <p14:sldId id="263"/>
            <p14:sldId id="359"/>
            <p14:sldId id="360"/>
            <p14:sldId id="358"/>
            <p14:sldId id="362"/>
            <p14:sldId id="361"/>
            <p14:sldId id="364"/>
            <p14:sldId id="363"/>
            <p14:sldId id="366"/>
            <p14:sldId id="365"/>
            <p14:sldId id="368"/>
            <p14:sldId id="367"/>
            <p14:sldId id="371"/>
            <p14:sldId id="370"/>
            <p14:sldId id="996"/>
          </p14:sldIdLst>
        </p14:section>
        <p14:section name="District Commissioner Responsibilities - 20 minutes" id="{22E2CFFC-A685-4700-A8A5-F722FEE049D8}">
          <p14:sldIdLst>
            <p14:sldId id="373"/>
            <p14:sldId id="372"/>
            <p14:sldId id="375"/>
            <p14:sldId id="374"/>
            <p14:sldId id="377"/>
            <p14:sldId id="376"/>
            <p14:sldId id="378"/>
            <p14:sldId id="380"/>
            <p14:sldId id="379"/>
            <p14:sldId id="381"/>
            <p14:sldId id="383"/>
            <p14:sldId id="382"/>
            <p14:sldId id="385"/>
            <p14:sldId id="384"/>
            <p14:sldId id="387"/>
            <p14:sldId id="386"/>
            <p14:sldId id="390"/>
            <p14:sldId id="389"/>
            <p14:sldId id="388"/>
            <p14:sldId id="392"/>
            <p14:sldId id="391"/>
          </p14:sldIdLst>
        </p14:section>
        <p14:section name="Know your District - 45 minutes" id="{381E193C-1FF2-4A8D-8454-17B3EA44602B}">
          <p14:sldIdLst>
            <p14:sldId id="330"/>
            <p14:sldId id="501"/>
            <p14:sldId id="502"/>
            <p14:sldId id="503"/>
            <p14:sldId id="504"/>
            <p14:sldId id="505"/>
            <p14:sldId id="506"/>
            <p14:sldId id="507"/>
            <p14:sldId id="508"/>
            <p14:sldId id="509"/>
            <p14:sldId id="675"/>
            <p14:sldId id="989"/>
            <p14:sldId id="677"/>
            <p14:sldId id="999"/>
            <p14:sldId id="1000"/>
            <p14:sldId id="678"/>
            <p14:sldId id="679"/>
            <p14:sldId id="682"/>
            <p14:sldId id="681"/>
            <p14:sldId id="683"/>
            <p14:sldId id="684"/>
            <p14:sldId id="680"/>
            <p14:sldId id="1186"/>
            <p14:sldId id="693"/>
            <p14:sldId id="972"/>
            <p14:sldId id="393"/>
            <p14:sldId id="396"/>
            <p14:sldId id="403"/>
            <p14:sldId id="399"/>
          </p14:sldIdLst>
        </p14:section>
        <p14:section name="Unit and Membership Renewal - 15 Minutes" id="{92AA0F29-558F-4A00-B73B-9A9CE63FCBA8}">
          <p14:sldIdLst>
            <p14:sldId id="994"/>
            <p14:sldId id="290"/>
            <p14:sldId id="433"/>
            <p14:sldId id="489"/>
            <p14:sldId id="298"/>
            <p14:sldId id="496"/>
            <p14:sldId id="499"/>
            <p14:sldId id="488"/>
            <p14:sldId id="311"/>
            <p14:sldId id="500"/>
            <p14:sldId id="328"/>
          </p14:sldIdLst>
        </p14:section>
        <p14:section name="Meetings of the District Commissioner - 15 minutes" id="{33D0EDCB-C7BE-4A90-8898-B8B5D6FC4041}">
          <p14:sldIdLst>
            <p14:sldId id="409"/>
            <p14:sldId id="408"/>
            <p14:sldId id="411"/>
            <p14:sldId id="410"/>
            <p14:sldId id="413"/>
            <p14:sldId id="412"/>
            <p14:sldId id="415"/>
            <p14:sldId id="414"/>
            <p14:sldId id="417"/>
            <p14:sldId id="416"/>
            <p14:sldId id="418"/>
            <p14:sldId id="420"/>
          </p14:sldIdLst>
        </p14:section>
        <p14:section name="Training and Other Resources - 5 minutes" id="{B01DA979-4884-4A9D-8688-F46FDE71E82D}">
          <p14:sldIdLst>
            <p14:sldId id="332"/>
            <p14:sldId id="333"/>
            <p14:sldId id="334"/>
            <p14:sldId id="335"/>
          </p14:sldIdLst>
        </p14:section>
        <p14:section name="Summary &amp; Wrap Up - 10 minutes" id="{49E10A89-CFB0-4659-9468-226AFBCF0B0C}">
          <p14:sldIdLst>
            <p14:sldId id="338"/>
            <p14:sldId id="427"/>
            <p14:sldId id="1008"/>
            <p14:sldId id="42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138807-2424-A5D8-B3BD-167ABBA471F9}" name="David Fornadel" initials="DF" userId="B6ZYqSDDYs64BmrbGoBrrumA2emyTLuMH0IXL+S3L4Y=" providerId="None"/>
  <p188:author id="{B0A2E058-1697-356F-E2E9-15D93FA41B5D}" name="Becky Chambers" initials="BC" userId="uKKZRf7qrMuxx6HZo0oZii4fieFDnmFl3sa3Itk0/Lc=" providerId="None"/>
  <p188:author id="{8FB69860-0B68-54C7-55E5-99A9B2ABF54A}" name="Kresha Alvarado" initials="KA" userId="bddfd779db23f395" providerId="Windows Live"/>
  <p188:author id="{755431B3-73DD-6160-3A38-983F674DE92B}" name="Amber Tanner" initials="AT" userId="9bfcc82cd78f45e2" providerId="Windows Live"/>
  <p188:author id="{8A7068EE-B863-56C2-4A5D-8E0C82E612ED}" name="Roberta Hudson" initials="RH" userId="73bcebbf40f06d39" providerId="Windows Live"/>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E08CD3A-6439-4F92-9F16-C97060BEC4B6}" v="3" dt="2025-07-09T23:22:26.62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9377" autoAdjust="0"/>
  </p:normalViewPr>
  <p:slideViewPr>
    <p:cSldViewPr snapToGrid="0">
      <p:cViewPr varScale="1">
        <p:scale>
          <a:sx n="58" d="100"/>
          <a:sy n="58" d="100"/>
        </p:scale>
        <p:origin x="60" y="648"/>
      </p:cViewPr>
      <p:guideLst/>
    </p:cSldViewPr>
  </p:slideViewPr>
  <p:notesTextViewPr>
    <p:cViewPr>
      <p:scale>
        <a:sx n="1" d="1"/>
        <a:sy n="1" d="1"/>
      </p:scale>
      <p:origin x="0" y="0"/>
    </p:cViewPr>
  </p:notesTextViewPr>
  <p:sorterViewPr>
    <p:cViewPr varScale="1">
      <p:scale>
        <a:sx n="100" d="100"/>
        <a:sy n="100" d="100"/>
      </p:scale>
      <p:origin x="0" y="-51486"/>
    </p:cViewPr>
  </p:sorterViewPr>
  <p:notesViewPr>
    <p:cSldViewPr snapToGrid="0">
      <p:cViewPr>
        <p:scale>
          <a:sx n="1" d="2"/>
          <a:sy n="1" d="2"/>
        </p:scale>
        <p:origin x="1686" y="684"/>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presProps" Target="presProps.xml"/><Relationship Id="rId128" Type="http://schemas.microsoft.com/office/2015/10/relationships/revisionInfo" Target="revisionInfo.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viewProps" Target="viewProps.xml"/><Relationship Id="rId129" Type="http://schemas.microsoft.com/office/2018/10/relationships/authors" Target="author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microsoft.com/office/2016/11/relationships/changesInfo" Target="changesInfos/changesInfo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cky Chambers" userId="uKKZRf7qrMuxx6HZo0oZii4fieFDnmFl3sa3Itk0/Lc=" providerId="None" clId="Web-{9E08CD3A-6439-4F92-9F16-C97060BEC4B6}"/>
    <pc:docChg chg="modSld">
      <pc:chgData name="Becky Chambers" userId="uKKZRf7qrMuxx6HZo0oZii4fieFDnmFl3sa3Itk0/Lc=" providerId="None" clId="Web-{9E08CD3A-6439-4F92-9F16-C97060BEC4B6}" dt="2025-07-09T22:54:44.843" v="12"/>
      <pc:docMkLst>
        <pc:docMk/>
      </pc:docMkLst>
      <pc:sldChg chg="modNotes">
        <pc:chgData name="Becky Chambers" userId="uKKZRf7qrMuxx6HZo0oZii4fieFDnmFl3sa3Itk0/Lc=" providerId="None" clId="Web-{9E08CD3A-6439-4F92-9F16-C97060BEC4B6}" dt="2025-07-09T21:24:20.036" v="8"/>
        <pc:sldMkLst>
          <pc:docMk/>
          <pc:sldMk cId="687714173" sldId="363"/>
        </pc:sldMkLst>
      </pc:sldChg>
      <pc:sldChg chg="modNotes">
        <pc:chgData name="Becky Chambers" userId="uKKZRf7qrMuxx6HZo0oZii4fieFDnmFl3sa3Itk0/Lc=" providerId="None" clId="Web-{9E08CD3A-6439-4F92-9F16-C97060BEC4B6}" dt="2025-07-09T22:17:37.528" v="10"/>
        <pc:sldMkLst>
          <pc:docMk/>
          <pc:sldMk cId="4101328078" sldId="506"/>
        </pc:sldMkLst>
      </pc:sldChg>
      <pc:sldChg chg="modNotes">
        <pc:chgData name="Becky Chambers" userId="uKKZRf7qrMuxx6HZo0oZii4fieFDnmFl3sa3Itk0/Lc=" providerId="None" clId="Web-{9E08CD3A-6439-4F92-9F16-C97060BEC4B6}" dt="2025-07-09T22:37:52.947" v="11"/>
        <pc:sldMkLst>
          <pc:docMk/>
          <pc:sldMk cId="3693780012" sldId="682"/>
        </pc:sldMkLst>
      </pc:sldChg>
      <pc:sldChg chg="modNotes">
        <pc:chgData name="Becky Chambers" userId="uKKZRf7qrMuxx6HZo0oZii4fieFDnmFl3sa3Itk0/Lc=" providerId="None" clId="Web-{9E08CD3A-6439-4F92-9F16-C97060BEC4B6}" dt="2025-07-09T22:54:44.843" v="12"/>
        <pc:sldMkLst>
          <pc:docMk/>
          <pc:sldMk cId="3282424146" sldId="994"/>
        </pc:sldMkLst>
      </pc:sldChg>
      <pc:sldChg chg="modNotes">
        <pc:chgData name="Becky Chambers" userId="uKKZRf7qrMuxx6HZo0oZii4fieFDnmFl3sa3Itk0/Lc=" providerId="None" clId="Web-{9E08CD3A-6439-4F92-9F16-C97060BEC4B6}" dt="2025-07-09T20:50:09.695" v="6"/>
        <pc:sldMkLst>
          <pc:docMk/>
          <pc:sldMk cId="729730319" sldId="100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F521E3F-61B3-4BB2-952F-DE8B243F9087}"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0C03E5A6-C794-4BFF-9323-EEC8BCEC3FE8}">
      <dgm:prSet phldrT="[Text]"/>
      <dgm:spPr>
        <a:solidFill>
          <a:srgbClr val="FFFF00"/>
        </a:solidFill>
      </dgm:spPr>
      <dgm:t>
        <a:bodyPr/>
        <a:lstStyle/>
        <a:p>
          <a:r>
            <a:rPr lang="en-US" b="1">
              <a:solidFill>
                <a:schemeClr val="tx1"/>
              </a:solidFill>
            </a:rPr>
            <a:t>District Commissioner</a:t>
          </a:r>
        </a:p>
      </dgm:t>
    </dgm:pt>
    <dgm:pt modelId="{3A80C68D-B76D-4124-AE2B-37CB3ABE7B01}" type="parTrans" cxnId="{7E0530D7-2132-4C74-9F85-00DB4E358BE2}">
      <dgm:prSet/>
      <dgm:spPr/>
      <dgm:t>
        <a:bodyPr/>
        <a:lstStyle/>
        <a:p>
          <a:endParaRPr lang="en-US"/>
        </a:p>
      </dgm:t>
    </dgm:pt>
    <dgm:pt modelId="{32A21E1A-B5E4-477C-A8F1-4F98BD300007}" type="sibTrans" cxnId="{7E0530D7-2132-4C74-9F85-00DB4E358BE2}">
      <dgm:prSet/>
      <dgm:spPr/>
      <dgm:t>
        <a:bodyPr/>
        <a:lstStyle/>
        <a:p>
          <a:endParaRPr lang="en-US"/>
        </a:p>
      </dgm:t>
    </dgm:pt>
    <dgm:pt modelId="{7F29B416-0443-4858-9D4E-773578A099DC}">
      <dgm:prSet phldrT="[Text]"/>
      <dgm:spPr>
        <a:solidFill>
          <a:srgbClr val="FFFF00"/>
        </a:solidFill>
      </dgm:spPr>
      <dgm:t>
        <a:bodyPr/>
        <a:lstStyle/>
        <a:p>
          <a:r>
            <a:rPr lang="en-US" b="1">
              <a:solidFill>
                <a:schemeClr val="tx1"/>
              </a:solidFill>
            </a:rPr>
            <a:t>ADC</a:t>
          </a:r>
        </a:p>
      </dgm:t>
    </dgm:pt>
    <dgm:pt modelId="{5C38A098-95C1-4AAC-AD57-CC39E16B0CB4}" type="parTrans" cxnId="{8D9684FF-5098-40EF-AC13-7C64E0E4F387}">
      <dgm:prSet/>
      <dgm:spPr/>
      <dgm:t>
        <a:bodyPr/>
        <a:lstStyle/>
        <a:p>
          <a:endParaRPr lang="en-US"/>
        </a:p>
      </dgm:t>
    </dgm:pt>
    <dgm:pt modelId="{1E73CCBF-03CF-47CE-9FD0-6F301DDB0B17}" type="sibTrans" cxnId="{8D9684FF-5098-40EF-AC13-7C64E0E4F387}">
      <dgm:prSet/>
      <dgm:spPr/>
      <dgm:t>
        <a:bodyPr/>
        <a:lstStyle/>
        <a:p>
          <a:endParaRPr lang="en-US"/>
        </a:p>
      </dgm:t>
    </dgm:pt>
    <dgm:pt modelId="{13978934-C804-4EC1-842D-E60A3F081F5F}">
      <dgm:prSet phldrT="[Text]"/>
      <dgm:spPr>
        <a:solidFill>
          <a:srgbClr val="FFFF00"/>
        </a:solidFill>
      </dgm:spPr>
      <dgm:t>
        <a:bodyPr/>
        <a:lstStyle/>
        <a:p>
          <a:r>
            <a:rPr lang="en-US" b="1">
              <a:solidFill>
                <a:schemeClr val="tx1"/>
              </a:solidFill>
            </a:rPr>
            <a:t>ADC</a:t>
          </a:r>
        </a:p>
      </dgm:t>
    </dgm:pt>
    <dgm:pt modelId="{AEC42EDE-93EA-4D08-AA16-8CBA6F3FB518}" type="parTrans" cxnId="{5CB7D371-97D3-45AC-8268-96E49E9704AB}">
      <dgm:prSet/>
      <dgm:spPr/>
      <dgm:t>
        <a:bodyPr/>
        <a:lstStyle/>
        <a:p>
          <a:endParaRPr lang="en-US"/>
        </a:p>
      </dgm:t>
    </dgm:pt>
    <dgm:pt modelId="{E3A90616-0913-4A9F-930A-F98297FAD143}" type="sibTrans" cxnId="{5CB7D371-97D3-45AC-8268-96E49E9704AB}">
      <dgm:prSet/>
      <dgm:spPr/>
      <dgm:t>
        <a:bodyPr/>
        <a:lstStyle/>
        <a:p>
          <a:endParaRPr lang="en-US"/>
        </a:p>
      </dgm:t>
    </dgm:pt>
    <dgm:pt modelId="{9490E58D-0349-4CCA-B848-52FFE24E6715}">
      <dgm:prSet phldrT="[Text]"/>
      <dgm:spPr>
        <a:solidFill>
          <a:srgbClr val="FFFF00"/>
        </a:solidFill>
      </dgm:spPr>
      <dgm:t>
        <a:bodyPr/>
        <a:lstStyle/>
        <a:p>
          <a:r>
            <a:rPr lang="en-US" b="1">
              <a:solidFill>
                <a:schemeClr val="tx1"/>
              </a:solidFill>
            </a:rPr>
            <a:t>ADC</a:t>
          </a:r>
        </a:p>
      </dgm:t>
    </dgm:pt>
    <dgm:pt modelId="{8B3F0245-4302-4FAB-808A-99FDAD314BBC}" type="parTrans" cxnId="{9D95FAFF-F7C5-4D05-9B14-857B4B3F0D41}">
      <dgm:prSet/>
      <dgm:spPr/>
      <dgm:t>
        <a:bodyPr/>
        <a:lstStyle/>
        <a:p>
          <a:endParaRPr lang="en-US"/>
        </a:p>
      </dgm:t>
    </dgm:pt>
    <dgm:pt modelId="{77629E05-A495-4275-87F5-A0945DD8C4F1}" type="sibTrans" cxnId="{9D95FAFF-F7C5-4D05-9B14-857B4B3F0D41}">
      <dgm:prSet/>
      <dgm:spPr/>
      <dgm:t>
        <a:bodyPr/>
        <a:lstStyle/>
        <a:p>
          <a:endParaRPr lang="en-US"/>
        </a:p>
      </dgm:t>
    </dgm:pt>
    <dgm:pt modelId="{D1EC1A68-EE98-4E4F-B565-78E0B82A7111}">
      <dgm:prSet/>
      <dgm:spPr>
        <a:solidFill>
          <a:schemeClr val="accent2"/>
        </a:solidFill>
      </dgm:spPr>
      <dgm:t>
        <a:bodyPr/>
        <a:lstStyle/>
        <a:p>
          <a:r>
            <a:rPr lang="en-US" b="1">
              <a:solidFill>
                <a:schemeClr val="tx1"/>
              </a:solidFill>
            </a:rPr>
            <a:t>Roundtable Commissioner</a:t>
          </a:r>
        </a:p>
      </dgm:t>
    </dgm:pt>
    <dgm:pt modelId="{80C10293-FD9E-4EBA-9660-F872926D849E}" type="parTrans" cxnId="{ED37AD90-49E9-4D84-9A36-EC4079FFB76A}">
      <dgm:prSet/>
      <dgm:spPr/>
      <dgm:t>
        <a:bodyPr/>
        <a:lstStyle/>
        <a:p>
          <a:endParaRPr lang="en-US"/>
        </a:p>
      </dgm:t>
    </dgm:pt>
    <dgm:pt modelId="{84AAC046-F10C-4F1A-B7A9-82565E9941E1}" type="sibTrans" cxnId="{ED37AD90-49E9-4D84-9A36-EC4079FFB76A}">
      <dgm:prSet/>
      <dgm:spPr/>
      <dgm:t>
        <a:bodyPr/>
        <a:lstStyle/>
        <a:p>
          <a:endParaRPr lang="en-US"/>
        </a:p>
      </dgm:t>
    </dgm:pt>
    <dgm:pt modelId="{06A1F6AC-9BC6-45F6-881C-6329CF5CB008}">
      <dgm:prSet/>
      <dgm:spPr>
        <a:solidFill>
          <a:srgbClr val="FFFF00"/>
        </a:solidFill>
      </dgm:spPr>
      <dgm:t>
        <a:bodyPr/>
        <a:lstStyle/>
        <a:p>
          <a:r>
            <a:rPr lang="en-US" b="1">
              <a:solidFill>
                <a:schemeClr val="tx1"/>
              </a:solidFill>
            </a:rPr>
            <a:t>ADC Training</a:t>
          </a:r>
        </a:p>
      </dgm:t>
    </dgm:pt>
    <dgm:pt modelId="{209C49E8-8FF3-408D-9214-4D7F3B2AB286}" type="parTrans" cxnId="{EB7A2263-66E8-424C-BBE2-7FD7882E5302}">
      <dgm:prSet/>
      <dgm:spPr/>
      <dgm:t>
        <a:bodyPr/>
        <a:lstStyle/>
        <a:p>
          <a:endParaRPr lang="en-US"/>
        </a:p>
      </dgm:t>
    </dgm:pt>
    <dgm:pt modelId="{A0B1271B-F5E7-45DD-8E73-44F859CBDBDF}" type="sibTrans" cxnId="{EB7A2263-66E8-424C-BBE2-7FD7882E5302}">
      <dgm:prSet/>
      <dgm:spPr/>
      <dgm:t>
        <a:bodyPr/>
        <a:lstStyle/>
        <a:p>
          <a:endParaRPr lang="en-US"/>
        </a:p>
      </dgm:t>
    </dgm:pt>
    <dgm:pt modelId="{361A1D2E-8430-4127-86ED-69FB23D0F0D8}">
      <dgm:prSet/>
      <dgm:spPr>
        <a:solidFill>
          <a:srgbClr val="FFFF00"/>
        </a:solidFill>
      </dgm:spPr>
      <dgm:t>
        <a:bodyPr/>
        <a:lstStyle/>
        <a:p>
          <a:r>
            <a:rPr lang="en-US" b="1">
              <a:solidFill>
                <a:schemeClr val="tx1"/>
              </a:solidFill>
            </a:rPr>
            <a:t>ADC Administration</a:t>
          </a:r>
        </a:p>
      </dgm:t>
    </dgm:pt>
    <dgm:pt modelId="{9757E0DD-A7CF-4C32-BE09-72B8AE0AE1CB}" type="parTrans" cxnId="{A0A534FF-1BA0-4EAD-A5BA-DEB26F5E82B7}">
      <dgm:prSet/>
      <dgm:spPr/>
      <dgm:t>
        <a:bodyPr/>
        <a:lstStyle/>
        <a:p>
          <a:endParaRPr lang="en-US"/>
        </a:p>
      </dgm:t>
    </dgm:pt>
    <dgm:pt modelId="{1D8F0AD1-80AB-40D6-BCCA-70F0DC668859}" type="sibTrans" cxnId="{A0A534FF-1BA0-4EAD-A5BA-DEB26F5E82B7}">
      <dgm:prSet/>
      <dgm:spPr/>
      <dgm:t>
        <a:bodyPr/>
        <a:lstStyle/>
        <a:p>
          <a:endParaRPr lang="en-US"/>
        </a:p>
      </dgm:t>
    </dgm:pt>
    <dgm:pt modelId="{160B758B-856F-4A87-9556-00375DFC2880}">
      <dgm:prSet/>
      <dgm:spPr>
        <a:solidFill>
          <a:schemeClr val="accent6">
            <a:lumMod val="75000"/>
          </a:schemeClr>
        </a:solidFill>
      </dgm:spPr>
      <dgm:t>
        <a:bodyPr/>
        <a:lstStyle/>
        <a:p>
          <a:r>
            <a:rPr lang="en-US" b="1">
              <a:solidFill>
                <a:schemeClr val="bg1"/>
              </a:solidFill>
            </a:rPr>
            <a:t>Unit Commissioner</a:t>
          </a:r>
        </a:p>
      </dgm:t>
    </dgm:pt>
    <dgm:pt modelId="{5BBFC0AE-7256-4BFE-A6A8-51794A9ACA3A}" type="parTrans" cxnId="{873DD8A0-9C81-47E3-870C-43316A6CB5A4}">
      <dgm:prSet/>
      <dgm:spPr/>
      <dgm:t>
        <a:bodyPr/>
        <a:lstStyle/>
        <a:p>
          <a:endParaRPr lang="en-US"/>
        </a:p>
      </dgm:t>
    </dgm:pt>
    <dgm:pt modelId="{80D0464A-F22F-4FFC-8304-9B80B23F5391}" type="sibTrans" cxnId="{873DD8A0-9C81-47E3-870C-43316A6CB5A4}">
      <dgm:prSet/>
      <dgm:spPr/>
      <dgm:t>
        <a:bodyPr/>
        <a:lstStyle/>
        <a:p>
          <a:endParaRPr lang="en-US"/>
        </a:p>
      </dgm:t>
    </dgm:pt>
    <dgm:pt modelId="{532B8F6F-16E5-4061-A888-48245B58D731}">
      <dgm:prSet/>
      <dgm:spPr>
        <a:solidFill>
          <a:schemeClr val="accent6">
            <a:lumMod val="75000"/>
          </a:schemeClr>
        </a:solidFill>
      </dgm:spPr>
      <dgm:t>
        <a:bodyPr/>
        <a:lstStyle/>
        <a:p>
          <a:r>
            <a:rPr lang="en-US"/>
            <a:t>Unit Commissioner</a:t>
          </a:r>
        </a:p>
      </dgm:t>
    </dgm:pt>
    <dgm:pt modelId="{A1F37CF9-3BB9-4726-90DF-0226D498F33D}" type="parTrans" cxnId="{B319A960-F0F6-47F4-AFA1-E14AD94045D9}">
      <dgm:prSet/>
      <dgm:spPr/>
      <dgm:t>
        <a:bodyPr/>
        <a:lstStyle/>
        <a:p>
          <a:endParaRPr lang="en-US"/>
        </a:p>
      </dgm:t>
    </dgm:pt>
    <dgm:pt modelId="{8882E16D-BD1F-4865-8BCF-420BD14596D8}" type="sibTrans" cxnId="{B319A960-F0F6-47F4-AFA1-E14AD94045D9}">
      <dgm:prSet/>
      <dgm:spPr/>
      <dgm:t>
        <a:bodyPr/>
        <a:lstStyle/>
        <a:p>
          <a:endParaRPr lang="en-US"/>
        </a:p>
      </dgm:t>
    </dgm:pt>
    <dgm:pt modelId="{23D4B8DA-23F0-4663-B2D1-88FD8FF825D2}">
      <dgm:prSet/>
      <dgm:spPr>
        <a:solidFill>
          <a:schemeClr val="accent6">
            <a:lumMod val="75000"/>
          </a:schemeClr>
        </a:solidFill>
      </dgm:spPr>
      <dgm:t>
        <a:bodyPr/>
        <a:lstStyle/>
        <a:p>
          <a:r>
            <a:rPr lang="en-US"/>
            <a:t>Unit Commissioner</a:t>
          </a:r>
        </a:p>
      </dgm:t>
    </dgm:pt>
    <dgm:pt modelId="{FBD6200B-CD0B-40EB-ABCC-3C5145569890}" type="parTrans" cxnId="{A6F03C83-622D-4DBA-98FD-24B5F2603C56}">
      <dgm:prSet/>
      <dgm:spPr/>
      <dgm:t>
        <a:bodyPr/>
        <a:lstStyle/>
        <a:p>
          <a:endParaRPr lang="en-US"/>
        </a:p>
      </dgm:t>
    </dgm:pt>
    <dgm:pt modelId="{64C15E0A-022B-47D4-9A1D-9B7A1F2BF005}" type="sibTrans" cxnId="{A6F03C83-622D-4DBA-98FD-24B5F2603C56}">
      <dgm:prSet/>
      <dgm:spPr/>
      <dgm:t>
        <a:bodyPr/>
        <a:lstStyle/>
        <a:p>
          <a:endParaRPr lang="en-US"/>
        </a:p>
      </dgm:t>
    </dgm:pt>
    <dgm:pt modelId="{CFB62FA0-0B10-41E0-9856-2BD7E10DD9BE}">
      <dgm:prSet/>
      <dgm:spPr>
        <a:solidFill>
          <a:schemeClr val="accent6">
            <a:lumMod val="75000"/>
          </a:schemeClr>
        </a:solidFill>
      </dgm:spPr>
      <dgm:t>
        <a:bodyPr/>
        <a:lstStyle/>
        <a:p>
          <a:r>
            <a:rPr lang="en-US" b="1"/>
            <a:t>Unit Commissioner</a:t>
          </a:r>
        </a:p>
      </dgm:t>
    </dgm:pt>
    <dgm:pt modelId="{CA63F2BF-2319-4B7E-853F-F4B9681A57CE}" type="parTrans" cxnId="{A5BB5BF7-3460-4A11-8698-C6F484E9E546}">
      <dgm:prSet/>
      <dgm:spPr/>
      <dgm:t>
        <a:bodyPr/>
        <a:lstStyle/>
        <a:p>
          <a:endParaRPr lang="en-US"/>
        </a:p>
      </dgm:t>
    </dgm:pt>
    <dgm:pt modelId="{0DE8C268-692E-4AE0-A0FC-46D106D0EFE4}" type="sibTrans" cxnId="{A5BB5BF7-3460-4A11-8698-C6F484E9E546}">
      <dgm:prSet/>
      <dgm:spPr/>
      <dgm:t>
        <a:bodyPr/>
        <a:lstStyle/>
        <a:p>
          <a:endParaRPr lang="en-US"/>
        </a:p>
      </dgm:t>
    </dgm:pt>
    <dgm:pt modelId="{9410B5E2-264C-4865-BBB9-35C2F3B34B45}">
      <dgm:prSet/>
      <dgm:spPr>
        <a:solidFill>
          <a:schemeClr val="accent6">
            <a:lumMod val="75000"/>
          </a:schemeClr>
        </a:solidFill>
      </dgm:spPr>
      <dgm:t>
        <a:bodyPr/>
        <a:lstStyle/>
        <a:p>
          <a:r>
            <a:rPr lang="en-US" b="1"/>
            <a:t>Unit Commissioner</a:t>
          </a:r>
        </a:p>
      </dgm:t>
    </dgm:pt>
    <dgm:pt modelId="{F528656D-B92B-4C76-841C-70243DE0B913}" type="parTrans" cxnId="{94962D25-8206-4B95-902A-4D504C3519BD}">
      <dgm:prSet/>
      <dgm:spPr/>
      <dgm:t>
        <a:bodyPr/>
        <a:lstStyle/>
        <a:p>
          <a:endParaRPr lang="en-US"/>
        </a:p>
      </dgm:t>
    </dgm:pt>
    <dgm:pt modelId="{C4DB25CD-F859-4021-9F82-2C66F1424B49}" type="sibTrans" cxnId="{94962D25-8206-4B95-902A-4D504C3519BD}">
      <dgm:prSet/>
      <dgm:spPr/>
      <dgm:t>
        <a:bodyPr/>
        <a:lstStyle/>
        <a:p>
          <a:endParaRPr lang="en-US"/>
        </a:p>
      </dgm:t>
    </dgm:pt>
    <dgm:pt modelId="{2317C608-C7B1-4FE8-AD2B-EDC4063209AB}">
      <dgm:prSet/>
      <dgm:spPr>
        <a:solidFill>
          <a:schemeClr val="accent6">
            <a:lumMod val="75000"/>
          </a:schemeClr>
        </a:solidFill>
      </dgm:spPr>
      <dgm:t>
        <a:bodyPr/>
        <a:lstStyle/>
        <a:p>
          <a:r>
            <a:rPr lang="en-US" b="1"/>
            <a:t>Unit Commissioner</a:t>
          </a:r>
        </a:p>
      </dgm:t>
    </dgm:pt>
    <dgm:pt modelId="{6CB9E649-D6A6-48AC-9FD9-0FC9541C41F6}" type="parTrans" cxnId="{DCA7462D-DF86-44A6-9B85-28ED52F9300F}">
      <dgm:prSet/>
      <dgm:spPr/>
      <dgm:t>
        <a:bodyPr/>
        <a:lstStyle/>
        <a:p>
          <a:endParaRPr lang="en-US"/>
        </a:p>
      </dgm:t>
    </dgm:pt>
    <dgm:pt modelId="{3BC57CDD-7CB1-4C8B-A099-14EEDC7F937C}" type="sibTrans" cxnId="{DCA7462D-DF86-44A6-9B85-28ED52F9300F}">
      <dgm:prSet/>
      <dgm:spPr/>
      <dgm:t>
        <a:bodyPr/>
        <a:lstStyle/>
        <a:p>
          <a:endParaRPr lang="en-US"/>
        </a:p>
      </dgm:t>
    </dgm:pt>
    <dgm:pt modelId="{6B9CC3B2-DC38-48AF-8343-D75F51DDF584}">
      <dgm:prSet/>
      <dgm:spPr>
        <a:solidFill>
          <a:schemeClr val="accent6">
            <a:lumMod val="75000"/>
          </a:schemeClr>
        </a:solidFill>
      </dgm:spPr>
      <dgm:t>
        <a:bodyPr/>
        <a:lstStyle/>
        <a:p>
          <a:r>
            <a:rPr lang="en-US" b="1"/>
            <a:t>Unit Commissioner</a:t>
          </a:r>
        </a:p>
      </dgm:t>
    </dgm:pt>
    <dgm:pt modelId="{B3CEFB72-187E-4A8B-AB74-110F004208B6}" type="parTrans" cxnId="{1E846A4A-1656-48AD-92CD-451A41814AA2}">
      <dgm:prSet/>
      <dgm:spPr/>
      <dgm:t>
        <a:bodyPr/>
        <a:lstStyle/>
        <a:p>
          <a:endParaRPr lang="en-US"/>
        </a:p>
      </dgm:t>
    </dgm:pt>
    <dgm:pt modelId="{16EEFC1C-D2DE-4047-8B01-465DB4286DCB}" type="sibTrans" cxnId="{1E846A4A-1656-48AD-92CD-451A41814AA2}">
      <dgm:prSet/>
      <dgm:spPr/>
      <dgm:t>
        <a:bodyPr/>
        <a:lstStyle/>
        <a:p>
          <a:endParaRPr lang="en-US"/>
        </a:p>
      </dgm:t>
    </dgm:pt>
    <dgm:pt modelId="{3C5D05B0-0C85-4595-BF40-F806071AEC18}">
      <dgm:prSet/>
      <dgm:spPr>
        <a:solidFill>
          <a:schemeClr val="accent6">
            <a:lumMod val="75000"/>
          </a:schemeClr>
        </a:solidFill>
      </dgm:spPr>
      <dgm:t>
        <a:bodyPr/>
        <a:lstStyle/>
        <a:p>
          <a:r>
            <a:rPr lang="en-US" b="1"/>
            <a:t>Unit Commissioner</a:t>
          </a:r>
        </a:p>
      </dgm:t>
    </dgm:pt>
    <dgm:pt modelId="{70352107-F6B8-43B8-9581-C2DD3516EC64}" type="parTrans" cxnId="{C00DBEED-6B5C-4E36-9F83-5D49AD50A059}">
      <dgm:prSet/>
      <dgm:spPr/>
      <dgm:t>
        <a:bodyPr/>
        <a:lstStyle/>
        <a:p>
          <a:endParaRPr lang="en-US"/>
        </a:p>
      </dgm:t>
    </dgm:pt>
    <dgm:pt modelId="{A80A64CF-A0D2-4ACA-B25E-A3556FB877C0}" type="sibTrans" cxnId="{C00DBEED-6B5C-4E36-9F83-5D49AD50A059}">
      <dgm:prSet/>
      <dgm:spPr/>
      <dgm:t>
        <a:bodyPr/>
        <a:lstStyle/>
        <a:p>
          <a:endParaRPr lang="en-US"/>
        </a:p>
      </dgm:t>
    </dgm:pt>
    <dgm:pt modelId="{AB2C9969-21FB-4421-9291-0E89737E67E9}">
      <dgm:prSet/>
      <dgm:spPr>
        <a:solidFill>
          <a:schemeClr val="accent6">
            <a:lumMod val="75000"/>
          </a:schemeClr>
        </a:solidFill>
      </dgm:spPr>
      <dgm:t>
        <a:bodyPr/>
        <a:lstStyle/>
        <a:p>
          <a:r>
            <a:rPr lang="en-US" b="1"/>
            <a:t>Unit Commissioner</a:t>
          </a:r>
        </a:p>
      </dgm:t>
    </dgm:pt>
    <dgm:pt modelId="{9C86FE6E-F9D5-43A7-BE7F-237748518284}" type="parTrans" cxnId="{1E7E7A0E-19C0-459E-A929-50AA4CCE434C}">
      <dgm:prSet/>
      <dgm:spPr/>
      <dgm:t>
        <a:bodyPr/>
        <a:lstStyle/>
        <a:p>
          <a:endParaRPr lang="en-US"/>
        </a:p>
      </dgm:t>
    </dgm:pt>
    <dgm:pt modelId="{B451575C-E768-4F89-A5B7-CA3EB715F3C4}" type="sibTrans" cxnId="{1E7E7A0E-19C0-459E-A929-50AA4CCE434C}">
      <dgm:prSet/>
      <dgm:spPr/>
      <dgm:t>
        <a:bodyPr/>
        <a:lstStyle/>
        <a:p>
          <a:endParaRPr lang="en-US"/>
        </a:p>
      </dgm:t>
    </dgm:pt>
    <dgm:pt modelId="{3AB7B871-557A-44C2-840D-3621AB61A480}">
      <dgm:prSet/>
      <dgm:spPr>
        <a:solidFill>
          <a:schemeClr val="accent2"/>
        </a:solidFill>
      </dgm:spPr>
      <dgm:t>
        <a:bodyPr/>
        <a:lstStyle/>
        <a:p>
          <a:r>
            <a:rPr lang="en-US" b="1">
              <a:solidFill>
                <a:schemeClr val="tx1"/>
              </a:solidFill>
            </a:rPr>
            <a:t>Assistant Roundtable Commissioner</a:t>
          </a:r>
        </a:p>
      </dgm:t>
    </dgm:pt>
    <dgm:pt modelId="{2704EDF7-3C7D-4B57-AAC6-D51C653D6C4F}" type="parTrans" cxnId="{B9026AD7-7773-4C84-9E95-91566C92E5F2}">
      <dgm:prSet/>
      <dgm:spPr/>
      <dgm:t>
        <a:bodyPr/>
        <a:lstStyle/>
        <a:p>
          <a:endParaRPr lang="en-US"/>
        </a:p>
      </dgm:t>
    </dgm:pt>
    <dgm:pt modelId="{C3EFC7BF-8A66-418C-A12E-BADF3D7A3B5E}" type="sibTrans" cxnId="{B9026AD7-7773-4C84-9E95-91566C92E5F2}">
      <dgm:prSet/>
      <dgm:spPr/>
      <dgm:t>
        <a:bodyPr/>
        <a:lstStyle/>
        <a:p>
          <a:endParaRPr lang="en-US"/>
        </a:p>
      </dgm:t>
    </dgm:pt>
    <dgm:pt modelId="{E309C779-D5CC-4AC2-9E6A-E7D8BF8A89ED}">
      <dgm:prSet/>
      <dgm:spPr>
        <a:solidFill>
          <a:schemeClr val="accent2"/>
        </a:solidFill>
      </dgm:spPr>
      <dgm:t>
        <a:bodyPr/>
        <a:lstStyle/>
        <a:p>
          <a:r>
            <a:rPr lang="en-US" b="1">
              <a:solidFill>
                <a:schemeClr val="tx1"/>
              </a:solidFill>
            </a:rPr>
            <a:t>Assistant Roundtable Commissioner</a:t>
          </a:r>
        </a:p>
      </dgm:t>
    </dgm:pt>
    <dgm:pt modelId="{02F3E17A-3CFF-46BA-A65E-38C83451C936}" type="parTrans" cxnId="{E492873B-8208-43C6-8C49-9BAD94FF3E57}">
      <dgm:prSet/>
      <dgm:spPr/>
      <dgm:t>
        <a:bodyPr/>
        <a:lstStyle/>
        <a:p>
          <a:endParaRPr lang="en-US"/>
        </a:p>
      </dgm:t>
    </dgm:pt>
    <dgm:pt modelId="{9E7FC0E3-3B04-4F6E-B34F-D7282B280B8E}" type="sibTrans" cxnId="{E492873B-8208-43C6-8C49-9BAD94FF3E57}">
      <dgm:prSet/>
      <dgm:spPr/>
      <dgm:t>
        <a:bodyPr/>
        <a:lstStyle/>
        <a:p>
          <a:endParaRPr lang="en-US"/>
        </a:p>
      </dgm:t>
    </dgm:pt>
    <dgm:pt modelId="{170F66A8-2F6C-4EE6-A848-D182A9FF6CB7}">
      <dgm:prSet/>
      <dgm:spPr>
        <a:solidFill>
          <a:schemeClr val="accent2"/>
        </a:solidFill>
      </dgm:spPr>
      <dgm:t>
        <a:bodyPr/>
        <a:lstStyle/>
        <a:p>
          <a:r>
            <a:rPr lang="en-US" b="1">
              <a:solidFill>
                <a:schemeClr val="tx1"/>
              </a:solidFill>
            </a:rPr>
            <a:t>Assistant Roundtable Commissioner</a:t>
          </a:r>
        </a:p>
      </dgm:t>
    </dgm:pt>
    <dgm:pt modelId="{0CAE3C60-ECFF-4782-9CFB-935E10C62576}" type="parTrans" cxnId="{CEB95E90-2364-41C5-82E0-3321133F8A7D}">
      <dgm:prSet/>
      <dgm:spPr/>
      <dgm:t>
        <a:bodyPr/>
        <a:lstStyle/>
        <a:p>
          <a:endParaRPr lang="en-US"/>
        </a:p>
      </dgm:t>
    </dgm:pt>
    <dgm:pt modelId="{8D73AD84-B316-4CCE-9B16-9791F8CE04D8}" type="sibTrans" cxnId="{CEB95E90-2364-41C5-82E0-3321133F8A7D}">
      <dgm:prSet/>
      <dgm:spPr/>
      <dgm:t>
        <a:bodyPr/>
        <a:lstStyle/>
        <a:p>
          <a:endParaRPr lang="en-US"/>
        </a:p>
      </dgm:t>
    </dgm:pt>
    <dgm:pt modelId="{60109807-B6CF-4D47-BA04-41BC639CB1A1}" type="pres">
      <dgm:prSet presAssocID="{1F521E3F-61B3-4BB2-952F-DE8B243F9087}" presName="hierChild1" presStyleCnt="0">
        <dgm:presLayoutVars>
          <dgm:orgChart val="1"/>
          <dgm:chPref val="1"/>
          <dgm:dir/>
          <dgm:animOne val="branch"/>
          <dgm:animLvl val="lvl"/>
          <dgm:resizeHandles/>
        </dgm:presLayoutVars>
      </dgm:prSet>
      <dgm:spPr/>
    </dgm:pt>
    <dgm:pt modelId="{6BCD4949-A8DB-429D-8B26-1CF64EA14ADA}" type="pres">
      <dgm:prSet presAssocID="{0C03E5A6-C794-4BFF-9323-EEC8BCEC3FE8}" presName="hierRoot1" presStyleCnt="0">
        <dgm:presLayoutVars>
          <dgm:hierBranch val="init"/>
        </dgm:presLayoutVars>
      </dgm:prSet>
      <dgm:spPr/>
    </dgm:pt>
    <dgm:pt modelId="{8201C242-1654-4DF6-A5F9-8356ABA7A2A9}" type="pres">
      <dgm:prSet presAssocID="{0C03E5A6-C794-4BFF-9323-EEC8BCEC3FE8}" presName="rootComposite1" presStyleCnt="0"/>
      <dgm:spPr/>
    </dgm:pt>
    <dgm:pt modelId="{91AA3D7F-F1B4-42AE-AB40-B403F72D2414}" type="pres">
      <dgm:prSet presAssocID="{0C03E5A6-C794-4BFF-9323-EEC8BCEC3FE8}" presName="rootText1" presStyleLbl="node0" presStyleIdx="0" presStyleCnt="1">
        <dgm:presLayoutVars>
          <dgm:chPref val="3"/>
        </dgm:presLayoutVars>
      </dgm:prSet>
      <dgm:spPr/>
    </dgm:pt>
    <dgm:pt modelId="{502BEA85-9309-435A-B3BE-6560743CD135}" type="pres">
      <dgm:prSet presAssocID="{0C03E5A6-C794-4BFF-9323-EEC8BCEC3FE8}" presName="rootConnector1" presStyleLbl="node1" presStyleIdx="0" presStyleCnt="0"/>
      <dgm:spPr/>
    </dgm:pt>
    <dgm:pt modelId="{6386C40C-6D7B-487B-9C61-EDA4202C1A1B}" type="pres">
      <dgm:prSet presAssocID="{0C03E5A6-C794-4BFF-9323-EEC8BCEC3FE8}" presName="hierChild2" presStyleCnt="0"/>
      <dgm:spPr/>
    </dgm:pt>
    <dgm:pt modelId="{F57585FF-BC1C-4C73-945F-E1F629798044}" type="pres">
      <dgm:prSet presAssocID="{5C38A098-95C1-4AAC-AD57-CC39E16B0CB4}" presName="Name37" presStyleLbl="parChTrans1D2" presStyleIdx="0" presStyleCnt="6"/>
      <dgm:spPr/>
    </dgm:pt>
    <dgm:pt modelId="{F332C09D-8DA8-4FD5-8838-8558D7130F3D}" type="pres">
      <dgm:prSet presAssocID="{7F29B416-0443-4858-9D4E-773578A099DC}" presName="hierRoot2" presStyleCnt="0">
        <dgm:presLayoutVars>
          <dgm:hierBranch val="init"/>
        </dgm:presLayoutVars>
      </dgm:prSet>
      <dgm:spPr/>
    </dgm:pt>
    <dgm:pt modelId="{5665C836-7997-4A24-AA14-05FCD778D619}" type="pres">
      <dgm:prSet presAssocID="{7F29B416-0443-4858-9D4E-773578A099DC}" presName="rootComposite" presStyleCnt="0"/>
      <dgm:spPr/>
    </dgm:pt>
    <dgm:pt modelId="{8E8E7FB7-87BD-40AA-BCC8-D3F127AC8AAC}" type="pres">
      <dgm:prSet presAssocID="{7F29B416-0443-4858-9D4E-773578A099DC}" presName="rootText" presStyleLbl="node2" presStyleIdx="0" presStyleCnt="6">
        <dgm:presLayoutVars>
          <dgm:chPref val="3"/>
        </dgm:presLayoutVars>
      </dgm:prSet>
      <dgm:spPr/>
    </dgm:pt>
    <dgm:pt modelId="{D46A1F04-06D0-480A-A424-64F96CD5827C}" type="pres">
      <dgm:prSet presAssocID="{7F29B416-0443-4858-9D4E-773578A099DC}" presName="rootConnector" presStyleLbl="node2" presStyleIdx="0" presStyleCnt="6"/>
      <dgm:spPr/>
    </dgm:pt>
    <dgm:pt modelId="{933A48FB-54B8-4E56-9C2D-7BA4AD382AFF}" type="pres">
      <dgm:prSet presAssocID="{7F29B416-0443-4858-9D4E-773578A099DC}" presName="hierChild4" presStyleCnt="0"/>
      <dgm:spPr/>
    </dgm:pt>
    <dgm:pt modelId="{3A982A7E-B4FD-4213-A7C8-F098EC0A4FDC}" type="pres">
      <dgm:prSet presAssocID="{5BBFC0AE-7256-4BFE-A6A8-51794A9ACA3A}" presName="Name37" presStyleLbl="parChTrans1D3" presStyleIdx="0" presStyleCnt="12"/>
      <dgm:spPr/>
    </dgm:pt>
    <dgm:pt modelId="{D4EB890D-49D9-4447-BD8A-B991CA1059C4}" type="pres">
      <dgm:prSet presAssocID="{160B758B-856F-4A87-9556-00375DFC2880}" presName="hierRoot2" presStyleCnt="0">
        <dgm:presLayoutVars>
          <dgm:hierBranch val="init"/>
        </dgm:presLayoutVars>
      </dgm:prSet>
      <dgm:spPr/>
    </dgm:pt>
    <dgm:pt modelId="{D3DAE956-8720-46D6-A028-B1AC40EF1B3D}" type="pres">
      <dgm:prSet presAssocID="{160B758B-856F-4A87-9556-00375DFC2880}" presName="rootComposite" presStyleCnt="0"/>
      <dgm:spPr/>
    </dgm:pt>
    <dgm:pt modelId="{5D4DAFC1-FFB6-46EE-9F2A-87BFA06F115E}" type="pres">
      <dgm:prSet presAssocID="{160B758B-856F-4A87-9556-00375DFC2880}" presName="rootText" presStyleLbl="node3" presStyleIdx="0" presStyleCnt="12">
        <dgm:presLayoutVars>
          <dgm:chPref val="3"/>
        </dgm:presLayoutVars>
      </dgm:prSet>
      <dgm:spPr/>
    </dgm:pt>
    <dgm:pt modelId="{4713FDF9-E8FA-4A2E-B884-73A9E10BA9DB}" type="pres">
      <dgm:prSet presAssocID="{160B758B-856F-4A87-9556-00375DFC2880}" presName="rootConnector" presStyleLbl="node3" presStyleIdx="0" presStyleCnt="12"/>
      <dgm:spPr/>
    </dgm:pt>
    <dgm:pt modelId="{8A102224-69C7-4518-BC11-16D0991EB656}" type="pres">
      <dgm:prSet presAssocID="{160B758B-856F-4A87-9556-00375DFC2880}" presName="hierChild4" presStyleCnt="0"/>
      <dgm:spPr/>
    </dgm:pt>
    <dgm:pt modelId="{3C2F29F0-950D-4787-B74B-B749809A2B3F}" type="pres">
      <dgm:prSet presAssocID="{160B758B-856F-4A87-9556-00375DFC2880}" presName="hierChild5" presStyleCnt="0"/>
      <dgm:spPr/>
    </dgm:pt>
    <dgm:pt modelId="{67D9785B-EFA3-4DD6-A463-1BFD1C3AA660}" type="pres">
      <dgm:prSet presAssocID="{A1F37CF9-3BB9-4726-90DF-0226D498F33D}" presName="Name37" presStyleLbl="parChTrans1D3" presStyleIdx="1" presStyleCnt="12"/>
      <dgm:spPr/>
    </dgm:pt>
    <dgm:pt modelId="{79B6BA81-2D41-4ECE-8FAA-1A539350E150}" type="pres">
      <dgm:prSet presAssocID="{532B8F6F-16E5-4061-A888-48245B58D731}" presName="hierRoot2" presStyleCnt="0">
        <dgm:presLayoutVars>
          <dgm:hierBranch val="init"/>
        </dgm:presLayoutVars>
      </dgm:prSet>
      <dgm:spPr/>
    </dgm:pt>
    <dgm:pt modelId="{C5529D58-C897-429F-9281-3EE6937183F6}" type="pres">
      <dgm:prSet presAssocID="{532B8F6F-16E5-4061-A888-48245B58D731}" presName="rootComposite" presStyleCnt="0"/>
      <dgm:spPr/>
    </dgm:pt>
    <dgm:pt modelId="{6C157DCF-C60C-4DE4-9EAA-E269351792FB}" type="pres">
      <dgm:prSet presAssocID="{532B8F6F-16E5-4061-A888-48245B58D731}" presName="rootText" presStyleLbl="node3" presStyleIdx="1" presStyleCnt="12">
        <dgm:presLayoutVars>
          <dgm:chPref val="3"/>
        </dgm:presLayoutVars>
      </dgm:prSet>
      <dgm:spPr/>
    </dgm:pt>
    <dgm:pt modelId="{53493B63-529A-4C75-9CE8-053214F3ADC7}" type="pres">
      <dgm:prSet presAssocID="{532B8F6F-16E5-4061-A888-48245B58D731}" presName="rootConnector" presStyleLbl="node3" presStyleIdx="1" presStyleCnt="12"/>
      <dgm:spPr/>
    </dgm:pt>
    <dgm:pt modelId="{4A6F52B6-F5FD-4EB3-8A06-142F962E7B98}" type="pres">
      <dgm:prSet presAssocID="{532B8F6F-16E5-4061-A888-48245B58D731}" presName="hierChild4" presStyleCnt="0"/>
      <dgm:spPr/>
    </dgm:pt>
    <dgm:pt modelId="{7CB3955D-5661-49C2-A17C-0D460528CFCA}" type="pres">
      <dgm:prSet presAssocID="{532B8F6F-16E5-4061-A888-48245B58D731}" presName="hierChild5" presStyleCnt="0"/>
      <dgm:spPr/>
    </dgm:pt>
    <dgm:pt modelId="{7423CEB3-DEEE-46A1-ACF2-5C5AFA5A1565}" type="pres">
      <dgm:prSet presAssocID="{FBD6200B-CD0B-40EB-ABCC-3C5145569890}" presName="Name37" presStyleLbl="parChTrans1D3" presStyleIdx="2" presStyleCnt="12"/>
      <dgm:spPr/>
    </dgm:pt>
    <dgm:pt modelId="{3D57E3DF-4233-4C62-971C-63DE6745D564}" type="pres">
      <dgm:prSet presAssocID="{23D4B8DA-23F0-4663-B2D1-88FD8FF825D2}" presName="hierRoot2" presStyleCnt="0">
        <dgm:presLayoutVars>
          <dgm:hierBranch val="init"/>
        </dgm:presLayoutVars>
      </dgm:prSet>
      <dgm:spPr/>
    </dgm:pt>
    <dgm:pt modelId="{B3ACB4D9-6088-40ED-BC40-63547A52D3B9}" type="pres">
      <dgm:prSet presAssocID="{23D4B8DA-23F0-4663-B2D1-88FD8FF825D2}" presName="rootComposite" presStyleCnt="0"/>
      <dgm:spPr/>
    </dgm:pt>
    <dgm:pt modelId="{90671BFF-A3BC-4B12-9C36-E2C0A9F69232}" type="pres">
      <dgm:prSet presAssocID="{23D4B8DA-23F0-4663-B2D1-88FD8FF825D2}" presName="rootText" presStyleLbl="node3" presStyleIdx="2" presStyleCnt="12">
        <dgm:presLayoutVars>
          <dgm:chPref val="3"/>
        </dgm:presLayoutVars>
      </dgm:prSet>
      <dgm:spPr/>
    </dgm:pt>
    <dgm:pt modelId="{87E40075-763C-4150-94E1-3EC292CF2632}" type="pres">
      <dgm:prSet presAssocID="{23D4B8DA-23F0-4663-B2D1-88FD8FF825D2}" presName="rootConnector" presStyleLbl="node3" presStyleIdx="2" presStyleCnt="12"/>
      <dgm:spPr/>
    </dgm:pt>
    <dgm:pt modelId="{9A3AD150-9812-4C6A-AA5F-324E676BB1FF}" type="pres">
      <dgm:prSet presAssocID="{23D4B8DA-23F0-4663-B2D1-88FD8FF825D2}" presName="hierChild4" presStyleCnt="0"/>
      <dgm:spPr/>
    </dgm:pt>
    <dgm:pt modelId="{B2B8D343-BB0E-4B5A-8256-078F6AAA900D}" type="pres">
      <dgm:prSet presAssocID="{23D4B8DA-23F0-4663-B2D1-88FD8FF825D2}" presName="hierChild5" presStyleCnt="0"/>
      <dgm:spPr/>
    </dgm:pt>
    <dgm:pt modelId="{7DF08C3D-E39B-41D0-A6C4-C849B80CA542}" type="pres">
      <dgm:prSet presAssocID="{7F29B416-0443-4858-9D4E-773578A099DC}" presName="hierChild5" presStyleCnt="0"/>
      <dgm:spPr/>
    </dgm:pt>
    <dgm:pt modelId="{9BB7D168-2377-48FF-8C08-C93298A20D72}" type="pres">
      <dgm:prSet presAssocID="{AEC42EDE-93EA-4D08-AA16-8CBA6F3FB518}" presName="Name37" presStyleLbl="parChTrans1D2" presStyleIdx="1" presStyleCnt="6"/>
      <dgm:spPr/>
    </dgm:pt>
    <dgm:pt modelId="{FE7A2729-817B-4611-9B8C-1BC5784D3CAA}" type="pres">
      <dgm:prSet presAssocID="{13978934-C804-4EC1-842D-E60A3F081F5F}" presName="hierRoot2" presStyleCnt="0">
        <dgm:presLayoutVars>
          <dgm:hierBranch val="init"/>
        </dgm:presLayoutVars>
      </dgm:prSet>
      <dgm:spPr/>
    </dgm:pt>
    <dgm:pt modelId="{831623AE-04FC-41E8-9088-D51114D030C9}" type="pres">
      <dgm:prSet presAssocID="{13978934-C804-4EC1-842D-E60A3F081F5F}" presName="rootComposite" presStyleCnt="0"/>
      <dgm:spPr/>
    </dgm:pt>
    <dgm:pt modelId="{500C496B-2AC1-47B4-9217-16979C5C4EE3}" type="pres">
      <dgm:prSet presAssocID="{13978934-C804-4EC1-842D-E60A3F081F5F}" presName="rootText" presStyleLbl="node2" presStyleIdx="1" presStyleCnt="6" custLinFactNeighborX="3736" custLinFactNeighborY="-2491">
        <dgm:presLayoutVars>
          <dgm:chPref val="3"/>
        </dgm:presLayoutVars>
      </dgm:prSet>
      <dgm:spPr/>
    </dgm:pt>
    <dgm:pt modelId="{CE4A3964-5F37-439F-B517-49E88C33CBE2}" type="pres">
      <dgm:prSet presAssocID="{13978934-C804-4EC1-842D-E60A3F081F5F}" presName="rootConnector" presStyleLbl="node2" presStyleIdx="1" presStyleCnt="6"/>
      <dgm:spPr/>
    </dgm:pt>
    <dgm:pt modelId="{7684C882-7DD5-4DD8-8689-0E5EBCCA5737}" type="pres">
      <dgm:prSet presAssocID="{13978934-C804-4EC1-842D-E60A3F081F5F}" presName="hierChild4" presStyleCnt="0"/>
      <dgm:spPr/>
    </dgm:pt>
    <dgm:pt modelId="{040DF168-2FE9-49B6-9957-995A66C5A89C}" type="pres">
      <dgm:prSet presAssocID="{CA63F2BF-2319-4B7E-853F-F4B9681A57CE}" presName="Name37" presStyleLbl="parChTrans1D3" presStyleIdx="3" presStyleCnt="12"/>
      <dgm:spPr/>
    </dgm:pt>
    <dgm:pt modelId="{62E90465-483C-4F48-A0BC-CA816CA23C7A}" type="pres">
      <dgm:prSet presAssocID="{CFB62FA0-0B10-41E0-9856-2BD7E10DD9BE}" presName="hierRoot2" presStyleCnt="0">
        <dgm:presLayoutVars>
          <dgm:hierBranch val="init"/>
        </dgm:presLayoutVars>
      </dgm:prSet>
      <dgm:spPr/>
    </dgm:pt>
    <dgm:pt modelId="{62413DD7-DEBB-451D-BFFB-A7FC412ED8DF}" type="pres">
      <dgm:prSet presAssocID="{CFB62FA0-0B10-41E0-9856-2BD7E10DD9BE}" presName="rootComposite" presStyleCnt="0"/>
      <dgm:spPr/>
    </dgm:pt>
    <dgm:pt modelId="{CFF6ECBA-1E96-45FB-8E2A-5BB646A148E4}" type="pres">
      <dgm:prSet presAssocID="{CFB62FA0-0B10-41E0-9856-2BD7E10DD9BE}" presName="rootText" presStyleLbl="node3" presStyleIdx="3" presStyleCnt="12">
        <dgm:presLayoutVars>
          <dgm:chPref val="3"/>
        </dgm:presLayoutVars>
      </dgm:prSet>
      <dgm:spPr/>
    </dgm:pt>
    <dgm:pt modelId="{10891254-A15C-4F91-825B-D9C4F46079B8}" type="pres">
      <dgm:prSet presAssocID="{CFB62FA0-0B10-41E0-9856-2BD7E10DD9BE}" presName="rootConnector" presStyleLbl="node3" presStyleIdx="3" presStyleCnt="12"/>
      <dgm:spPr/>
    </dgm:pt>
    <dgm:pt modelId="{FBA52417-5B10-4274-A273-DB94906155C4}" type="pres">
      <dgm:prSet presAssocID="{CFB62FA0-0B10-41E0-9856-2BD7E10DD9BE}" presName="hierChild4" presStyleCnt="0"/>
      <dgm:spPr/>
    </dgm:pt>
    <dgm:pt modelId="{DFFB61DE-CF53-4ACF-9B3D-E5D4E9F74512}" type="pres">
      <dgm:prSet presAssocID="{CFB62FA0-0B10-41E0-9856-2BD7E10DD9BE}" presName="hierChild5" presStyleCnt="0"/>
      <dgm:spPr/>
    </dgm:pt>
    <dgm:pt modelId="{41896315-BBBA-4744-9693-42034F6D30D7}" type="pres">
      <dgm:prSet presAssocID="{F528656D-B92B-4C76-841C-70243DE0B913}" presName="Name37" presStyleLbl="parChTrans1D3" presStyleIdx="4" presStyleCnt="12"/>
      <dgm:spPr/>
    </dgm:pt>
    <dgm:pt modelId="{D4FFE635-3650-40A8-B984-49F3D64D22F9}" type="pres">
      <dgm:prSet presAssocID="{9410B5E2-264C-4865-BBB9-35C2F3B34B45}" presName="hierRoot2" presStyleCnt="0">
        <dgm:presLayoutVars>
          <dgm:hierBranch val="init"/>
        </dgm:presLayoutVars>
      </dgm:prSet>
      <dgm:spPr/>
    </dgm:pt>
    <dgm:pt modelId="{9CC55F54-5CE2-47EC-B0E5-CCA95DAC6CB1}" type="pres">
      <dgm:prSet presAssocID="{9410B5E2-264C-4865-BBB9-35C2F3B34B45}" presName="rootComposite" presStyleCnt="0"/>
      <dgm:spPr/>
    </dgm:pt>
    <dgm:pt modelId="{D62FF8F2-2951-450B-A3E0-8A902168D6D1}" type="pres">
      <dgm:prSet presAssocID="{9410B5E2-264C-4865-BBB9-35C2F3B34B45}" presName="rootText" presStyleLbl="node3" presStyleIdx="4" presStyleCnt="12">
        <dgm:presLayoutVars>
          <dgm:chPref val="3"/>
        </dgm:presLayoutVars>
      </dgm:prSet>
      <dgm:spPr/>
    </dgm:pt>
    <dgm:pt modelId="{791821E4-CB31-41CD-843F-53806F4A4362}" type="pres">
      <dgm:prSet presAssocID="{9410B5E2-264C-4865-BBB9-35C2F3B34B45}" presName="rootConnector" presStyleLbl="node3" presStyleIdx="4" presStyleCnt="12"/>
      <dgm:spPr/>
    </dgm:pt>
    <dgm:pt modelId="{0B4C1AE0-AE9E-47A3-AF28-0480ADFF2ADF}" type="pres">
      <dgm:prSet presAssocID="{9410B5E2-264C-4865-BBB9-35C2F3B34B45}" presName="hierChild4" presStyleCnt="0"/>
      <dgm:spPr/>
    </dgm:pt>
    <dgm:pt modelId="{AB3F28BA-C7F5-4C05-B04E-B317357104D3}" type="pres">
      <dgm:prSet presAssocID="{9410B5E2-264C-4865-BBB9-35C2F3B34B45}" presName="hierChild5" presStyleCnt="0"/>
      <dgm:spPr/>
    </dgm:pt>
    <dgm:pt modelId="{30EBD79C-6AA1-4A64-9343-14CD548E93FD}" type="pres">
      <dgm:prSet presAssocID="{6CB9E649-D6A6-48AC-9FD9-0FC9541C41F6}" presName="Name37" presStyleLbl="parChTrans1D3" presStyleIdx="5" presStyleCnt="12"/>
      <dgm:spPr/>
    </dgm:pt>
    <dgm:pt modelId="{AE1AE11C-B357-4362-BD25-BA3AAFE6125A}" type="pres">
      <dgm:prSet presAssocID="{2317C608-C7B1-4FE8-AD2B-EDC4063209AB}" presName="hierRoot2" presStyleCnt="0">
        <dgm:presLayoutVars>
          <dgm:hierBranch val="init"/>
        </dgm:presLayoutVars>
      </dgm:prSet>
      <dgm:spPr/>
    </dgm:pt>
    <dgm:pt modelId="{F27E5D19-921A-4959-BE17-3862D8A36A90}" type="pres">
      <dgm:prSet presAssocID="{2317C608-C7B1-4FE8-AD2B-EDC4063209AB}" presName="rootComposite" presStyleCnt="0"/>
      <dgm:spPr/>
    </dgm:pt>
    <dgm:pt modelId="{76ADCDCD-58D6-4624-AA92-52487E8FF285}" type="pres">
      <dgm:prSet presAssocID="{2317C608-C7B1-4FE8-AD2B-EDC4063209AB}" presName="rootText" presStyleLbl="node3" presStyleIdx="5" presStyleCnt="12">
        <dgm:presLayoutVars>
          <dgm:chPref val="3"/>
        </dgm:presLayoutVars>
      </dgm:prSet>
      <dgm:spPr/>
    </dgm:pt>
    <dgm:pt modelId="{01265C84-F2D2-41F3-ABC1-DD336E43CE35}" type="pres">
      <dgm:prSet presAssocID="{2317C608-C7B1-4FE8-AD2B-EDC4063209AB}" presName="rootConnector" presStyleLbl="node3" presStyleIdx="5" presStyleCnt="12"/>
      <dgm:spPr/>
    </dgm:pt>
    <dgm:pt modelId="{C1DC4113-81A5-47C7-83C7-DB6E8AB5C23E}" type="pres">
      <dgm:prSet presAssocID="{2317C608-C7B1-4FE8-AD2B-EDC4063209AB}" presName="hierChild4" presStyleCnt="0"/>
      <dgm:spPr/>
    </dgm:pt>
    <dgm:pt modelId="{085545DD-FD67-4C04-A0DC-894E353095B7}" type="pres">
      <dgm:prSet presAssocID="{2317C608-C7B1-4FE8-AD2B-EDC4063209AB}" presName="hierChild5" presStyleCnt="0"/>
      <dgm:spPr/>
    </dgm:pt>
    <dgm:pt modelId="{5C11CA13-35F5-4A62-97FB-9DC5B33C52FC}" type="pres">
      <dgm:prSet presAssocID="{13978934-C804-4EC1-842D-E60A3F081F5F}" presName="hierChild5" presStyleCnt="0"/>
      <dgm:spPr/>
    </dgm:pt>
    <dgm:pt modelId="{54A65201-D167-429E-BC01-4BD43FA3633B}" type="pres">
      <dgm:prSet presAssocID="{8B3F0245-4302-4FAB-808A-99FDAD314BBC}" presName="Name37" presStyleLbl="parChTrans1D2" presStyleIdx="2" presStyleCnt="6"/>
      <dgm:spPr/>
    </dgm:pt>
    <dgm:pt modelId="{E9FD33A8-3F93-402B-AF85-F1C4507FAD3B}" type="pres">
      <dgm:prSet presAssocID="{9490E58D-0349-4CCA-B848-52FFE24E6715}" presName="hierRoot2" presStyleCnt="0">
        <dgm:presLayoutVars>
          <dgm:hierBranch val="init"/>
        </dgm:presLayoutVars>
      </dgm:prSet>
      <dgm:spPr/>
    </dgm:pt>
    <dgm:pt modelId="{074ED1F0-024F-452F-8722-A679A8C1BB81}" type="pres">
      <dgm:prSet presAssocID="{9490E58D-0349-4CCA-B848-52FFE24E6715}" presName="rootComposite" presStyleCnt="0"/>
      <dgm:spPr/>
    </dgm:pt>
    <dgm:pt modelId="{7B9662A4-D07B-46F3-AD56-CD5FC93BB674}" type="pres">
      <dgm:prSet presAssocID="{9490E58D-0349-4CCA-B848-52FFE24E6715}" presName="rootText" presStyleLbl="node2" presStyleIdx="2" presStyleCnt="6">
        <dgm:presLayoutVars>
          <dgm:chPref val="3"/>
        </dgm:presLayoutVars>
      </dgm:prSet>
      <dgm:spPr/>
    </dgm:pt>
    <dgm:pt modelId="{F6B68BD5-6A22-498D-AEE7-EDB31986304C}" type="pres">
      <dgm:prSet presAssocID="{9490E58D-0349-4CCA-B848-52FFE24E6715}" presName="rootConnector" presStyleLbl="node2" presStyleIdx="2" presStyleCnt="6"/>
      <dgm:spPr/>
    </dgm:pt>
    <dgm:pt modelId="{566979A0-5561-405C-B530-FB84ECB5829F}" type="pres">
      <dgm:prSet presAssocID="{9490E58D-0349-4CCA-B848-52FFE24E6715}" presName="hierChild4" presStyleCnt="0"/>
      <dgm:spPr/>
    </dgm:pt>
    <dgm:pt modelId="{8D5FFA03-0AA9-4EDD-AA3F-FFDED846892F}" type="pres">
      <dgm:prSet presAssocID="{B3CEFB72-187E-4A8B-AB74-110F004208B6}" presName="Name37" presStyleLbl="parChTrans1D3" presStyleIdx="6" presStyleCnt="12"/>
      <dgm:spPr/>
    </dgm:pt>
    <dgm:pt modelId="{7122A8E2-479D-4A0F-BE15-6386532EFB07}" type="pres">
      <dgm:prSet presAssocID="{6B9CC3B2-DC38-48AF-8343-D75F51DDF584}" presName="hierRoot2" presStyleCnt="0">
        <dgm:presLayoutVars>
          <dgm:hierBranch val="init"/>
        </dgm:presLayoutVars>
      </dgm:prSet>
      <dgm:spPr/>
    </dgm:pt>
    <dgm:pt modelId="{D810B606-AA5B-40F0-938B-E69E328159E8}" type="pres">
      <dgm:prSet presAssocID="{6B9CC3B2-DC38-48AF-8343-D75F51DDF584}" presName="rootComposite" presStyleCnt="0"/>
      <dgm:spPr/>
    </dgm:pt>
    <dgm:pt modelId="{EDFBCF02-30B0-4391-958D-D271D54E1383}" type="pres">
      <dgm:prSet presAssocID="{6B9CC3B2-DC38-48AF-8343-D75F51DDF584}" presName="rootText" presStyleLbl="node3" presStyleIdx="6" presStyleCnt="12">
        <dgm:presLayoutVars>
          <dgm:chPref val="3"/>
        </dgm:presLayoutVars>
      </dgm:prSet>
      <dgm:spPr/>
    </dgm:pt>
    <dgm:pt modelId="{437D0BC1-449A-48E8-9F01-4A5F16222887}" type="pres">
      <dgm:prSet presAssocID="{6B9CC3B2-DC38-48AF-8343-D75F51DDF584}" presName="rootConnector" presStyleLbl="node3" presStyleIdx="6" presStyleCnt="12"/>
      <dgm:spPr/>
    </dgm:pt>
    <dgm:pt modelId="{CA52DCCB-B378-45F2-871D-2DA739394EC6}" type="pres">
      <dgm:prSet presAssocID="{6B9CC3B2-DC38-48AF-8343-D75F51DDF584}" presName="hierChild4" presStyleCnt="0"/>
      <dgm:spPr/>
    </dgm:pt>
    <dgm:pt modelId="{4170EDB3-B0DC-408B-9B75-8755094E402C}" type="pres">
      <dgm:prSet presAssocID="{6B9CC3B2-DC38-48AF-8343-D75F51DDF584}" presName="hierChild5" presStyleCnt="0"/>
      <dgm:spPr/>
    </dgm:pt>
    <dgm:pt modelId="{3DB4CBCD-EF01-4CF9-8244-83D69141C9E3}" type="pres">
      <dgm:prSet presAssocID="{70352107-F6B8-43B8-9581-C2DD3516EC64}" presName="Name37" presStyleLbl="parChTrans1D3" presStyleIdx="7" presStyleCnt="12"/>
      <dgm:spPr/>
    </dgm:pt>
    <dgm:pt modelId="{748440EA-3743-4CA6-B07E-571CDB4821C7}" type="pres">
      <dgm:prSet presAssocID="{3C5D05B0-0C85-4595-BF40-F806071AEC18}" presName="hierRoot2" presStyleCnt="0">
        <dgm:presLayoutVars>
          <dgm:hierBranch val="init"/>
        </dgm:presLayoutVars>
      </dgm:prSet>
      <dgm:spPr/>
    </dgm:pt>
    <dgm:pt modelId="{E4A50CB6-D2B1-4BF3-A0C4-016923A49329}" type="pres">
      <dgm:prSet presAssocID="{3C5D05B0-0C85-4595-BF40-F806071AEC18}" presName="rootComposite" presStyleCnt="0"/>
      <dgm:spPr/>
    </dgm:pt>
    <dgm:pt modelId="{DB87F0E3-8D72-4A26-ACA8-D3721DA549BA}" type="pres">
      <dgm:prSet presAssocID="{3C5D05B0-0C85-4595-BF40-F806071AEC18}" presName="rootText" presStyleLbl="node3" presStyleIdx="7" presStyleCnt="12">
        <dgm:presLayoutVars>
          <dgm:chPref val="3"/>
        </dgm:presLayoutVars>
      </dgm:prSet>
      <dgm:spPr/>
    </dgm:pt>
    <dgm:pt modelId="{A58C15AC-BD87-4585-9528-6EC7D062F764}" type="pres">
      <dgm:prSet presAssocID="{3C5D05B0-0C85-4595-BF40-F806071AEC18}" presName="rootConnector" presStyleLbl="node3" presStyleIdx="7" presStyleCnt="12"/>
      <dgm:spPr/>
    </dgm:pt>
    <dgm:pt modelId="{69BFD2FC-D866-4F6E-AC77-C7C760A2D186}" type="pres">
      <dgm:prSet presAssocID="{3C5D05B0-0C85-4595-BF40-F806071AEC18}" presName="hierChild4" presStyleCnt="0"/>
      <dgm:spPr/>
    </dgm:pt>
    <dgm:pt modelId="{55B4CF6E-1412-4EB8-823B-69A33F78C90B}" type="pres">
      <dgm:prSet presAssocID="{3C5D05B0-0C85-4595-BF40-F806071AEC18}" presName="hierChild5" presStyleCnt="0"/>
      <dgm:spPr/>
    </dgm:pt>
    <dgm:pt modelId="{D34FCCF2-D755-4E1C-91CF-5A9BA1ADF105}" type="pres">
      <dgm:prSet presAssocID="{9C86FE6E-F9D5-43A7-BE7F-237748518284}" presName="Name37" presStyleLbl="parChTrans1D3" presStyleIdx="8" presStyleCnt="12"/>
      <dgm:spPr/>
    </dgm:pt>
    <dgm:pt modelId="{AB059960-2C86-4BD9-9429-65E294EB84E8}" type="pres">
      <dgm:prSet presAssocID="{AB2C9969-21FB-4421-9291-0E89737E67E9}" presName="hierRoot2" presStyleCnt="0">
        <dgm:presLayoutVars>
          <dgm:hierBranch val="init"/>
        </dgm:presLayoutVars>
      </dgm:prSet>
      <dgm:spPr/>
    </dgm:pt>
    <dgm:pt modelId="{66EC60D2-5123-4706-863E-E4EADDB2EFB2}" type="pres">
      <dgm:prSet presAssocID="{AB2C9969-21FB-4421-9291-0E89737E67E9}" presName="rootComposite" presStyleCnt="0"/>
      <dgm:spPr/>
    </dgm:pt>
    <dgm:pt modelId="{F38DBB60-033D-4427-B756-FD9EA3AFA3D9}" type="pres">
      <dgm:prSet presAssocID="{AB2C9969-21FB-4421-9291-0E89737E67E9}" presName="rootText" presStyleLbl="node3" presStyleIdx="8" presStyleCnt="12">
        <dgm:presLayoutVars>
          <dgm:chPref val="3"/>
        </dgm:presLayoutVars>
      </dgm:prSet>
      <dgm:spPr/>
    </dgm:pt>
    <dgm:pt modelId="{E9988F0F-4457-42F9-B97E-2090CDB05F60}" type="pres">
      <dgm:prSet presAssocID="{AB2C9969-21FB-4421-9291-0E89737E67E9}" presName="rootConnector" presStyleLbl="node3" presStyleIdx="8" presStyleCnt="12"/>
      <dgm:spPr/>
    </dgm:pt>
    <dgm:pt modelId="{4B93B42C-E0D3-43B9-892F-093214A06FC9}" type="pres">
      <dgm:prSet presAssocID="{AB2C9969-21FB-4421-9291-0E89737E67E9}" presName="hierChild4" presStyleCnt="0"/>
      <dgm:spPr/>
    </dgm:pt>
    <dgm:pt modelId="{6008836F-5ACC-439F-BEDC-4E6258B5BA46}" type="pres">
      <dgm:prSet presAssocID="{AB2C9969-21FB-4421-9291-0E89737E67E9}" presName="hierChild5" presStyleCnt="0"/>
      <dgm:spPr/>
    </dgm:pt>
    <dgm:pt modelId="{900A0DC5-7096-4853-9477-831DE341D9F1}" type="pres">
      <dgm:prSet presAssocID="{9490E58D-0349-4CCA-B848-52FFE24E6715}" presName="hierChild5" presStyleCnt="0"/>
      <dgm:spPr/>
    </dgm:pt>
    <dgm:pt modelId="{DBCA71A4-2E30-4C04-9DA7-6BDEE689BA0A}" type="pres">
      <dgm:prSet presAssocID="{80C10293-FD9E-4EBA-9660-F872926D849E}" presName="Name37" presStyleLbl="parChTrans1D2" presStyleIdx="3" presStyleCnt="6"/>
      <dgm:spPr/>
    </dgm:pt>
    <dgm:pt modelId="{87CAB120-2E2D-4233-8CD3-7F3D3B2F5597}" type="pres">
      <dgm:prSet presAssocID="{D1EC1A68-EE98-4E4F-B565-78E0B82A7111}" presName="hierRoot2" presStyleCnt="0">
        <dgm:presLayoutVars>
          <dgm:hierBranch val="init"/>
        </dgm:presLayoutVars>
      </dgm:prSet>
      <dgm:spPr/>
    </dgm:pt>
    <dgm:pt modelId="{2677ECAB-BD80-42C3-A351-9D7B5C64D43C}" type="pres">
      <dgm:prSet presAssocID="{D1EC1A68-EE98-4E4F-B565-78E0B82A7111}" presName="rootComposite" presStyleCnt="0"/>
      <dgm:spPr/>
    </dgm:pt>
    <dgm:pt modelId="{4C59AA7A-C9A0-4256-BF4E-5E4D0EA5DAD5}" type="pres">
      <dgm:prSet presAssocID="{D1EC1A68-EE98-4E4F-B565-78E0B82A7111}" presName="rootText" presStyleLbl="node2" presStyleIdx="3" presStyleCnt="6">
        <dgm:presLayoutVars>
          <dgm:chPref val="3"/>
        </dgm:presLayoutVars>
      </dgm:prSet>
      <dgm:spPr/>
    </dgm:pt>
    <dgm:pt modelId="{278E25ED-CB33-4BD0-91F3-FC6B37FCFA76}" type="pres">
      <dgm:prSet presAssocID="{D1EC1A68-EE98-4E4F-B565-78E0B82A7111}" presName="rootConnector" presStyleLbl="node2" presStyleIdx="3" presStyleCnt="6"/>
      <dgm:spPr/>
    </dgm:pt>
    <dgm:pt modelId="{86B4AE0B-7810-4C7F-9A10-DE164A6026CF}" type="pres">
      <dgm:prSet presAssocID="{D1EC1A68-EE98-4E4F-B565-78E0B82A7111}" presName="hierChild4" presStyleCnt="0"/>
      <dgm:spPr/>
    </dgm:pt>
    <dgm:pt modelId="{C5408948-86C5-4ED1-9F03-916DA654F731}" type="pres">
      <dgm:prSet presAssocID="{2704EDF7-3C7D-4B57-AAC6-D51C653D6C4F}" presName="Name37" presStyleLbl="parChTrans1D3" presStyleIdx="9" presStyleCnt="12"/>
      <dgm:spPr/>
    </dgm:pt>
    <dgm:pt modelId="{D27210F0-3FFC-4D09-9F19-5100CD793FFA}" type="pres">
      <dgm:prSet presAssocID="{3AB7B871-557A-44C2-840D-3621AB61A480}" presName="hierRoot2" presStyleCnt="0">
        <dgm:presLayoutVars>
          <dgm:hierBranch val="init"/>
        </dgm:presLayoutVars>
      </dgm:prSet>
      <dgm:spPr/>
    </dgm:pt>
    <dgm:pt modelId="{1E6744B4-FD72-4B67-8D58-8296E03940EF}" type="pres">
      <dgm:prSet presAssocID="{3AB7B871-557A-44C2-840D-3621AB61A480}" presName="rootComposite" presStyleCnt="0"/>
      <dgm:spPr/>
    </dgm:pt>
    <dgm:pt modelId="{6628E847-F6A8-474E-95A0-5945E782FD8D}" type="pres">
      <dgm:prSet presAssocID="{3AB7B871-557A-44C2-840D-3621AB61A480}" presName="rootText" presStyleLbl="node3" presStyleIdx="9" presStyleCnt="12">
        <dgm:presLayoutVars>
          <dgm:chPref val="3"/>
        </dgm:presLayoutVars>
      </dgm:prSet>
      <dgm:spPr/>
    </dgm:pt>
    <dgm:pt modelId="{79ECBB34-9416-46F0-98D4-90EFFC76B7AA}" type="pres">
      <dgm:prSet presAssocID="{3AB7B871-557A-44C2-840D-3621AB61A480}" presName="rootConnector" presStyleLbl="node3" presStyleIdx="9" presStyleCnt="12"/>
      <dgm:spPr/>
    </dgm:pt>
    <dgm:pt modelId="{821B93AF-0C3A-4E76-9093-E4904AAE43D2}" type="pres">
      <dgm:prSet presAssocID="{3AB7B871-557A-44C2-840D-3621AB61A480}" presName="hierChild4" presStyleCnt="0"/>
      <dgm:spPr/>
    </dgm:pt>
    <dgm:pt modelId="{B43324D4-D4BC-4D95-80D3-97D6C7893CB7}" type="pres">
      <dgm:prSet presAssocID="{3AB7B871-557A-44C2-840D-3621AB61A480}" presName="hierChild5" presStyleCnt="0"/>
      <dgm:spPr/>
    </dgm:pt>
    <dgm:pt modelId="{1B94F193-AD17-4B23-9635-5257059B43D2}" type="pres">
      <dgm:prSet presAssocID="{02F3E17A-3CFF-46BA-A65E-38C83451C936}" presName="Name37" presStyleLbl="parChTrans1D3" presStyleIdx="10" presStyleCnt="12"/>
      <dgm:spPr/>
    </dgm:pt>
    <dgm:pt modelId="{5AE9CD43-F11A-47E0-A0F4-B713BEA6E78F}" type="pres">
      <dgm:prSet presAssocID="{E309C779-D5CC-4AC2-9E6A-E7D8BF8A89ED}" presName="hierRoot2" presStyleCnt="0">
        <dgm:presLayoutVars>
          <dgm:hierBranch val="init"/>
        </dgm:presLayoutVars>
      </dgm:prSet>
      <dgm:spPr/>
    </dgm:pt>
    <dgm:pt modelId="{FC380BAF-D4DC-4E49-8E3E-8BDD64D179C5}" type="pres">
      <dgm:prSet presAssocID="{E309C779-D5CC-4AC2-9E6A-E7D8BF8A89ED}" presName="rootComposite" presStyleCnt="0"/>
      <dgm:spPr/>
    </dgm:pt>
    <dgm:pt modelId="{3D5B7B8F-21A8-4FC7-A3F1-8FDF892BAC5F}" type="pres">
      <dgm:prSet presAssocID="{E309C779-D5CC-4AC2-9E6A-E7D8BF8A89ED}" presName="rootText" presStyleLbl="node3" presStyleIdx="10" presStyleCnt="12">
        <dgm:presLayoutVars>
          <dgm:chPref val="3"/>
        </dgm:presLayoutVars>
      </dgm:prSet>
      <dgm:spPr/>
    </dgm:pt>
    <dgm:pt modelId="{936989A3-6BF9-4CBC-AF99-398F2C1F2BC2}" type="pres">
      <dgm:prSet presAssocID="{E309C779-D5CC-4AC2-9E6A-E7D8BF8A89ED}" presName="rootConnector" presStyleLbl="node3" presStyleIdx="10" presStyleCnt="12"/>
      <dgm:spPr/>
    </dgm:pt>
    <dgm:pt modelId="{719CCE42-2102-4E2D-BE57-EA7A6DEA1125}" type="pres">
      <dgm:prSet presAssocID="{E309C779-D5CC-4AC2-9E6A-E7D8BF8A89ED}" presName="hierChild4" presStyleCnt="0"/>
      <dgm:spPr/>
    </dgm:pt>
    <dgm:pt modelId="{5A0602D4-4B55-45F2-8038-BEA89D9FF627}" type="pres">
      <dgm:prSet presAssocID="{E309C779-D5CC-4AC2-9E6A-E7D8BF8A89ED}" presName="hierChild5" presStyleCnt="0"/>
      <dgm:spPr/>
    </dgm:pt>
    <dgm:pt modelId="{7E284DBC-12D7-470F-9E20-E9BC2A70BCA4}" type="pres">
      <dgm:prSet presAssocID="{0CAE3C60-ECFF-4782-9CFB-935E10C62576}" presName="Name37" presStyleLbl="parChTrans1D3" presStyleIdx="11" presStyleCnt="12"/>
      <dgm:spPr/>
    </dgm:pt>
    <dgm:pt modelId="{2E8E68A7-3A1D-457E-8122-E0CFA33A21B3}" type="pres">
      <dgm:prSet presAssocID="{170F66A8-2F6C-4EE6-A848-D182A9FF6CB7}" presName="hierRoot2" presStyleCnt="0">
        <dgm:presLayoutVars>
          <dgm:hierBranch val="init"/>
        </dgm:presLayoutVars>
      </dgm:prSet>
      <dgm:spPr/>
    </dgm:pt>
    <dgm:pt modelId="{94A1B0A3-1445-4C65-81C1-906D8FE5DFE0}" type="pres">
      <dgm:prSet presAssocID="{170F66A8-2F6C-4EE6-A848-D182A9FF6CB7}" presName="rootComposite" presStyleCnt="0"/>
      <dgm:spPr/>
    </dgm:pt>
    <dgm:pt modelId="{03660371-5E18-4911-9D14-D50BAA4CB6D8}" type="pres">
      <dgm:prSet presAssocID="{170F66A8-2F6C-4EE6-A848-D182A9FF6CB7}" presName="rootText" presStyleLbl="node3" presStyleIdx="11" presStyleCnt="12">
        <dgm:presLayoutVars>
          <dgm:chPref val="3"/>
        </dgm:presLayoutVars>
      </dgm:prSet>
      <dgm:spPr/>
    </dgm:pt>
    <dgm:pt modelId="{C35D46A3-1E63-4859-BBD6-AD21E681C12D}" type="pres">
      <dgm:prSet presAssocID="{170F66A8-2F6C-4EE6-A848-D182A9FF6CB7}" presName="rootConnector" presStyleLbl="node3" presStyleIdx="11" presStyleCnt="12"/>
      <dgm:spPr/>
    </dgm:pt>
    <dgm:pt modelId="{88E35CB7-4A99-4948-9403-6269213F8E78}" type="pres">
      <dgm:prSet presAssocID="{170F66A8-2F6C-4EE6-A848-D182A9FF6CB7}" presName="hierChild4" presStyleCnt="0"/>
      <dgm:spPr/>
    </dgm:pt>
    <dgm:pt modelId="{E2E9CB0C-D2FA-4DFE-B38C-5F763F9E44F9}" type="pres">
      <dgm:prSet presAssocID="{170F66A8-2F6C-4EE6-A848-D182A9FF6CB7}" presName="hierChild5" presStyleCnt="0"/>
      <dgm:spPr/>
    </dgm:pt>
    <dgm:pt modelId="{AEF1ED89-B6D7-496B-A88B-79C16E3BF1D9}" type="pres">
      <dgm:prSet presAssocID="{D1EC1A68-EE98-4E4F-B565-78E0B82A7111}" presName="hierChild5" presStyleCnt="0"/>
      <dgm:spPr/>
    </dgm:pt>
    <dgm:pt modelId="{F681E38F-5996-403F-B3D5-B7D2BA4A2671}" type="pres">
      <dgm:prSet presAssocID="{209C49E8-8FF3-408D-9214-4D7F3B2AB286}" presName="Name37" presStyleLbl="parChTrans1D2" presStyleIdx="4" presStyleCnt="6"/>
      <dgm:spPr/>
    </dgm:pt>
    <dgm:pt modelId="{6D6F056F-3F56-40FF-B0D1-F95D62505C54}" type="pres">
      <dgm:prSet presAssocID="{06A1F6AC-9BC6-45F6-881C-6329CF5CB008}" presName="hierRoot2" presStyleCnt="0">
        <dgm:presLayoutVars>
          <dgm:hierBranch val="init"/>
        </dgm:presLayoutVars>
      </dgm:prSet>
      <dgm:spPr/>
    </dgm:pt>
    <dgm:pt modelId="{AA2F9AA5-5F75-49BC-A8F2-CF37FA9A7EE2}" type="pres">
      <dgm:prSet presAssocID="{06A1F6AC-9BC6-45F6-881C-6329CF5CB008}" presName="rootComposite" presStyleCnt="0"/>
      <dgm:spPr/>
    </dgm:pt>
    <dgm:pt modelId="{874D15C3-2224-4CFE-968A-6F1609D052DD}" type="pres">
      <dgm:prSet presAssocID="{06A1F6AC-9BC6-45F6-881C-6329CF5CB008}" presName="rootText" presStyleLbl="node2" presStyleIdx="4" presStyleCnt="6">
        <dgm:presLayoutVars>
          <dgm:chPref val="3"/>
        </dgm:presLayoutVars>
      </dgm:prSet>
      <dgm:spPr/>
    </dgm:pt>
    <dgm:pt modelId="{7CBC68C6-08A6-4F16-B73F-87535068C162}" type="pres">
      <dgm:prSet presAssocID="{06A1F6AC-9BC6-45F6-881C-6329CF5CB008}" presName="rootConnector" presStyleLbl="node2" presStyleIdx="4" presStyleCnt="6"/>
      <dgm:spPr/>
    </dgm:pt>
    <dgm:pt modelId="{BD4C4A5A-4444-4F0A-9046-2D7E8ACA3FAF}" type="pres">
      <dgm:prSet presAssocID="{06A1F6AC-9BC6-45F6-881C-6329CF5CB008}" presName="hierChild4" presStyleCnt="0"/>
      <dgm:spPr/>
    </dgm:pt>
    <dgm:pt modelId="{2374C781-90C6-4C05-8788-63FB40BD9E3E}" type="pres">
      <dgm:prSet presAssocID="{06A1F6AC-9BC6-45F6-881C-6329CF5CB008}" presName="hierChild5" presStyleCnt="0"/>
      <dgm:spPr/>
    </dgm:pt>
    <dgm:pt modelId="{9B30C86E-8905-4B48-BAEF-A0474F5235D3}" type="pres">
      <dgm:prSet presAssocID="{9757E0DD-A7CF-4C32-BE09-72B8AE0AE1CB}" presName="Name37" presStyleLbl="parChTrans1D2" presStyleIdx="5" presStyleCnt="6"/>
      <dgm:spPr/>
    </dgm:pt>
    <dgm:pt modelId="{066FB160-A3A6-4AA6-A2FC-B7FABA304CEA}" type="pres">
      <dgm:prSet presAssocID="{361A1D2E-8430-4127-86ED-69FB23D0F0D8}" presName="hierRoot2" presStyleCnt="0">
        <dgm:presLayoutVars>
          <dgm:hierBranch val="init"/>
        </dgm:presLayoutVars>
      </dgm:prSet>
      <dgm:spPr/>
    </dgm:pt>
    <dgm:pt modelId="{3282C2DE-330F-4AE7-8585-FF2BC585512A}" type="pres">
      <dgm:prSet presAssocID="{361A1D2E-8430-4127-86ED-69FB23D0F0D8}" presName="rootComposite" presStyleCnt="0"/>
      <dgm:spPr/>
    </dgm:pt>
    <dgm:pt modelId="{8B426FFC-ED63-4AAE-B601-33339A8FB612}" type="pres">
      <dgm:prSet presAssocID="{361A1D2E-8430-4127-86ED-69FB23D0F0D8}" presName="rootText" presStyleLbl="node2" presStyleIdx="5" presStyleCnt="6">
        <dgm:presLayoutVars>
          <dgm:chPref val="3"/>
        </dgm:presLayoutVars>
      </dgm:prSet>
      <dgm:spPr/>
    </dgm:pt>
    <dgm:pt modelId="{D89C3096-F349-4FB9-9019-A5E069129D90}" type="pres">
      <dgm:prSet presAssocID="{361A1D2E-8430-4127-86ED-69FB23D0F0D8}" presName="rootConnector" presStyleLbl="node2" presStyleIdx="5" presStyleCnt="6"/>
      <dgm:spPr/>
    </dgm:pt>
    <dgm:pt modelId="{1DFAF711-E8DF-4A29-9DEA-D7270D235068}" type="pres">
      <dgm:prSet presAssocID="{361A1D2E-8430-4127-86ED-69FB23D0F0D8}" presName="hierChild4" presStyleCnt="0"/>
      <dgm:spPr/>
    </dgm:pt>
    <dgm:pt modelId="{13907180-5F5F-4FC8-8056-D3431E49C753}" type="pres">
      <dgm:prSet presAssocID="{361A1D2E-8430-4127-86ED-69FB23D0F0D8}" presName="hierChild5" presStyleCnt="0"/>
      <dgm:spPr/>
    </dgm:pt>
    <dgm:pt modelId="{159EF3C7-5DC4-40AC-B1A2-4C3F932FBC7F}" type="pres">
      <dgm:prSet presAssocID="{0C03E5A6-C794-4BFF-9323-EEC8BCEC3FE8}" presName="hierChild3" presStyleCnt="0"/>
      <dgm:spPr/>
    </dgm:pt>
  </dgm:ptLst>
  <dgm:cxnLst>
    <dgm:cxn modelId="{1E7E7A0E-19C0-459E-A929-50AA4CCE434C}" srcId="{9490E58D-0349-4CCA-B848-52FFE24E6715}" destId="{AB2C9969-21FB-4421-9291-0E89737E67E9}" srcOrd="2" destOrd="0" parTransId="{9C86FE6E-F9D5-43A7-BE7F-237748518284}" sibTransId="{B451575C-E768-4F89-A5B7-CA3EB715F3C4}"/>
    <dgm:cxn modelId="{295A2010-2BB2-45B8-99C3-003E4EF67503}" type="presOf" srcId="{E309C779-D5CC-4AC2-9E6A-E7D8BF8A89ED}" destId="{936989A3-6BF9-4CBC-AF99-398F2C1F2BC2}" srcOrd="1" destOrd="0" presId="urn:microsoft.com/office/officeart/2005/8/layout/orgChart1"/>
    <dgm:cxn modelId="{2453F215-FCD5-476A-AB07-28459F605A61}" type="presOf" srcId="{3AB7B871-557A-44C2-840D-3621AB61A480}" destId="{79ECBB34-9416-46F0-98D4-90EFFC76B7AA}" srcOrd="1" destOrd="0" presId="urn:microsoft.com/office/officeart/2005/8/layout/orgChart1"/>
    <dgm:cxn modelId="{A600BD1D-C06F-43F4-9D77-3E3DBCBF8BC7}" type="presOf" srcId="{2317C608-C7B1-4FE8-AD2B-EDC4063209AB}" destId="{76ADCDCD-58D6-4624-AA92-52487E8FF285}" srcOrd="0" destOrd="0" presId="urn:microsoft.com/office/officeart/2005/8/layout/orgChart1"/>
    <dgm:cxn modelId="{7E294F20-15B6-4F98-8C64-772A68D43392}" type="presOf" srcId="{160B758B-856F-4A87-9556-00375DFC2880}" destId="{5D4DAFC1-FFB6-46EE-9F2A-87BFA06F115E}" srcOrd="0" destOrd="0" presId="urn:microsoft.com/office/officeart/2005/8/layout/orgChart1"/>
    <dgm:cxn modelId="{94962D25-8206-4B95-902A-4D504C3519BD}" srcId="{13978934-C804-4EC1-842D-E60A3F081F5F}" destId="{9410B5E2-264C-4865-BBB9-35C2F3B34B45}" srcOrd="1" destOrd="0" parTransId="{F528656D-B92B-4C76-841C-70243DE0B913}" sibTransId="{C4DB25CD-F859-4021-9F82-2C66F1424B49}"/>
    <dgm:cxn modelId="{991CCC27-71E8-418D-94B3-6C5BEEDFB8F2}" type="presOf" srcId="{9410B5E2-264C-4865-BBB9-35C2F3B34B45}" destId="{791821E4-CB31-41CD-843F-53806F4A4362}" srcOrd="1" destOrd="0" presId="urn:microsoft.com/office/officeart/2005/8/layout/orgChart1"/>
    <dgm:cxn modelId="{EB3D0F29-CDCD-4FF7-86E1-3751286FB991}" type="presOf" srcId="{9490E58D-0349-4CCA-B848-52FFE24E6715}" destId="{7B9662A4-D07B-46F3-AD56-CD5FC93BB674}" srcOrd="0" destOrd="0" presId="urn:microsoft.com/office/officeart/2005/8/layout/orgChart1"/>
    <dgm:cxn modelId="{86D6872A-E9E6-4F85-959C-212BD2E50388}" type="presOf" srcId="{23D4B8DA-23F0-4663-B2D1-88FD8FF825D2}" destId="{90671BFF-A3BC-4B12-9C36-E2C0A9F69232}" srcOrd="0" destOrd="0" presId="urn:microsoft.com/office/officeart/2005/8/layout/orgChart1"/>
    <dgm:cxn modelId="{DCCB902C-5936-42A3-B64A-C43B9119A33E}" type="presOf" srcId="{2317C608-C7B1-4FE8-AD2B-EDC4063209AB}" destId="{01265C84-F2D2-41F3-ABC1-DD336E43CE35}" srcOrd="1" destOrd="0" presId="urn:microsoft.com/office/officeart/2005/8/layout/orgChart1"/>
    <dgm:cxn modelId="{DCA7462D-DF86-44A6-9B85-28ED52F9300F}" srcId="{13978934-C804-4EC1-842D-E60A3F081F5F}" destId="{2317C608-C7B1-4FE8-AD2B-EDC4063209AB}" srcOrd="2" destOrd="0" parTransId="{6CB9E649-D6A6-48AC-9FD9-0FC9541C41F6}" sibTransId="{3BC57CDD-7CB1-4C8B-A099-14EEDC7F937C}"/>
    <dgm:cxn modelId="{F0D89033-F58E-4802-90EF-98ACC7333B4A}" type="presOf" srcId="{AB2C9969-21FB-4421-9291-0E89737E67E9}" destId="{F38DBB60-033D-4427-B756-FD9EA3AFA3D9}" srcOrd="0" destOrd="0" presId="urn:microsoft.com/office/officeart/2005/8/layout/orgChart1"/>
    <dgm:cxn modelId="{1BCEA138-DDEF-41D1-A93C-B6DC396BD936}" type="presOf" srcId="{3C5D05B0-0C85-4595-BF40-F806071AEC18}" destId="{DB87F0E3-8D72-4A26-ACA8-D3721DA549BA}" srcOrd="0" destOrd="0" presId="urn:microsoft.com/office/officeart/2005/8/layout/orgChart1"/>
    <dgm:cxn modelId="{AAD7A43A-96C9-41DF-8ACE-73AD1BCF99FD}" type="presOf" srcId="{532B8F6F-16E5-4061-A888-48245B58D731}" destId="{6C157DCF-C60C-4DE4-9EAA-E269351792FB}" srcOrd="0" destOrd="0" presId="urn:microsoft.com/office/officeart/2005/8/layout/orgChart1"/>
    <dgm:cxn modelId="{6805E73A-D3BD-40A9-B0C6-FB92126E2185}" type="presOf" srcId="{B3CEFB72-187E-4A8B-AB74-110F004208B6}" destId="{8D5FFA03-0AA9-4EDD-AA3F-FFDED846892F}" srcOrd="0" destOrd="0" presId="urn:microsoft.com/office/officeart/2005/8/layout/orgChart1"/>
    <dgm:cxn modelId="{E492873B-8208-43C6-8C49-9BAD94FF3E57}" srcId="{D1EC1A68-EE98-4E4F-B565-78E0B82A7111}" destId="{E309C779-D5CC-4AC2-9E6A-E7D8BF8A89ED}" srcOrd="1" destOrd="0" parTransId="{02F3E17A-3CFF-46BA-A65E-38C83451C936}" sibTransId="{9E7FC0E3-3B04-4F6E-B34F-D7282B280B8E}"/>
    <dgm:cxn modelId="{ED8FBC5F-FCD6-419F-AC26-B56C0E4C85B2}" type="presOf" srcId="{7F29B416-0443-4858-9D4E-773578A099DC}" destId="{D46A1F04-06D0-480A-A424-64F96CD5827C}" srcOrd="1" destOrd="0" presId="urn:microsoft.com/office/officeart/2005/8/layout/orgChart1"/>
    <dgm:cxn modelId="{B319A960-F0F6-47F4-AFA1-E14AD94045D9}" srcId="{7F29B416-0443-4858-9D4E-773578A099DC}" destId="{532B8F6F-16E5-4061-A888-48245B58D731}" srcOrd="1" destOrd="0" parTransId="{A1F37CF9-3BB9-4726-90DF-0226D498F33D}" sibTransId="{8882E16D-BD1F-4865-8BCF-420BD14596D8}"/>
    <dgm:cxn modelId="{EB7A2263-66E8-424C-BBE2-7FD7882E5302}" srcId="{0C03E5A6-C794-4BFF-9323-EEC8BCEC3FE8}" destId="{06A1F6AC-9BC6-45F6-881C-6329CF5CB008}" srcOrd="4" destOrd="0" parTransId="{209C49E8-8FF3-408D-9214-4D7F3B2AB286}" sibTransId="{A0B1271B-F5E7-45DD-8E73-44F859CBDBDF}"/>
    <dgm:cxn modelId="{81019D44-8EB5-481E-B820-8BE4CCDC5E5B}" type="presOf" srcId="{1F521E3F-61B3-4BB2-952F-DE8B243F9087}" destId="{60109807-B6CF-4D47-BA04-41BC639CB1A1}" srcOrd="0" destOrd="0" presId="urn:microsoft.com/office/officeart/2005/8/layout/orgChart1"/>
    <dgm:cxn modelId="{BDB33645-AE54-4AC0-A0B3-1D9B93C9CFA7}" type="presOf" srcId="{9C86FE6E-F9D5-43A7-BE7F-237748518284}" destId="{D34FCCF2-D755-4E1C-91CF-5A9BA1ADF105}" srcOrd="0" destOrd="0" presId="urn:microsoft.com/office/officeart/2005/8/layout/orgChart1"/>
    <dgm:cxn modelId="{D3A63B45-7B22-4C0E-96E8-73ABB3584CFC}" type="presOf" srcId="{13978934-C804-4EC1-842D-E60A3F081F5F}" destId="{500C496B-2AC1-47B4-9217-16979C5C4EE3}" srcOrd="0" destOrd="0" presId="urn:microsoft.com/office/officeart/2005/8/layout/orgChart1"/>
    <dgm:cxn modelId="{1E846A4A-1656-48AD-92CD-451A41814AA2}" srcId="{9490E58D-0349-4CCA-B848-52FFE24E6715}" destId="{6B9CC3B2-DC38-48AF-8343-D75F51DDF584}" srcOrd="0" destOrd="0" parTransId="{B3CEFB72-187E-4A8B-AB74-110F004208B6}" sibTransId="{16EEFC1C-D2DE-4047-8B01-465DB4286DCB}"/>
    <dgm:cxn modelId="{84323F70-AF98-464B-935B-5B55A1CB8AF1}" type="presOf" srcId="{532B8F6F-16E5-4061-A888-48245B58D731}" destId="{53493B63-529A-4C75-9CE8-053214F3ADC7}" srcOrd="1" destOrd="0" presId="urn:microsoft.com/office/officeart/2005/8/layout/orgChart1"/>
    <dgm:cxn modelId="{5CB7D371-97D3-45AC-8268-96E49E9704AB}" srcId="{0C03E5A6-C794-4BFF-9323-EEC8BCEC3FE8}" destId="{13978934-C804-4EC1-842D-E60A3F081F5F}" srcOrd="1" destOrd="0" parTransId="{AEC42EDE-93EA-4D08-AA16-8CBA6F3FB518}" sibTransId="{E3A90616-0913-4A9F-930A-F98297FAD143}"/>
    <dgm:cxn modelId="{1CFBEC75-FAD9-4C04-BDBD-F632ADD677C3}" type="presOf" srcId="{209C49E8-8FF3-408D-9214-4D7F3B2AB286}" destId="{F681E38F-5996-403F-B3D5-B7D2BA4A2671}" srcOrd="0" destOrd="0" presId="urn:microsoft.com/office/officeart/2005/8/layout/orgChart1"/>
    <dgm:cxn modelId="{E368B357-9735-4E5E-9B96-CC0F05F6F465}" type="presOf" srcId="{8B3F0245-4302-4FAB-808A-99FDAD314BBC}" destId="{54A65201-D167-429E-BC01-4BD43FA3633B}" srcOrd="0" destOrd="0" presId="urn:microsoft.com/office/officeart/2005/8/layout/orgChart1"/>
    <dgm:cxn modelId="{98444A5A-CCCF-429E-9710-AA0E3117B920}" type="presOf" srcId="{06A1F6AC-9BC6-45F6-881C-6329CF5CB008}" destId="{7CBC68C6-08A6-4F16-B73F-87535068C162}" srcOrd="1" destOrd="0" presId="urn:microsoft.com/office/officeart/2005/8/layout/orgChart1"/>
    <dgm:cxn modelId="{E7E95C7D-97B8-4B1C-B2BF-F93D59CAE4BC}" type="presOf" srcId="{5BBFC0AE-7256-4BFE-A6A8-51794A9ACA3A}" destId="{3A982A7E-B4FD-4213-A7C8-F098EC0A4FDC}" srcOrd="0" destOrd="0" presId="urn:microsoft.com/office/officeart/2005/8/layout/orgChart1"/>
    <dgm:cxn modelId="{C7BE9C82-08D2-4FD4-AE52-0690020F3514}" type="presOf" srcId="{6B9CC3B2-DC38-48AF-8343-D75F51DDF584}" destId="{437D0BC1-449A-48E8-9F01-4A5F16222887}" srcOrd="1" destOrd="0" presId="urn:microsoft.com/office/officeart/2005/8/layout/orgChart1"/>
    <dgm:cxn modelId="{0AA1C482-F500-413D-8B7F-FC6DD8627DED}" type="presOf" srcId="{FBD6200B-CD0B-40EB-ABCC-3C5145569890}" destId="{7423CEB3-DEEE-46A1-ACF2-5C5AFA5A1565}" srcOrd="0" destOrd="0" presId="urn:microsoft.com/office/officeart/2005/8/layout/orgChart1"/>
    <dgm:cxn modelId="{A6F03C83-622D-4DBA-98FD-24B5F2603C56}" srcId="{7F29B416-0443-4858-9D4E-773578A099DC}" destId="{23D4B8DA-23F0-4663-B2D1-88FD8FF825D2}" srcOrd="2" destOrd="0" parTransId="{FBD6200B-CD0B-40EB-ABCC-3C5145569890}" sibTransId="{64C15E0A-022B-47D4-9A1D-9B7A1F2BF005}"/>
    <dgm:cxn modelId="{FB31B985-5A0B-4BBA-A4B4-E586A3753160}" type="presOf" srcId="{6B9CC3B2-DC38-48AF-8343-D75F51DDF584}" destId="{EDFBCF02-30B0-4391-958D-D271D54E1383}" srcOrd="0" destOrd="0" presId="urn:microsoft.com/office/officeart/2005/8/layout/orgChart1"/>
    <dgm:cxn modelId="{A4102E87-443C-4EE4-9572-E3E007CB48D6}" type="presOf" srcId="{0CAE3C60-ECFF-4782-9CFB-935E10C62576}" destId="{7E284DBC-12D7-470F-9E20-E9BC2A70BCA4}" srcOrd="0" destOrd="0" presId="urn:microsoft.com/office/officeart/2005/8/layout/orgChart1"/>
    <dgm:cxn modelId="{23F0A487-789F-4D61-8AAF-EFACB95F3F96}" type="presOf" srcId="{170F66A8-2F6C-4EE6-A848-D182A9FF6CB7}" destId="{03660371-5E18-4911-9D14-D50BAA4CB6D8}" srcOrd="0" destOrd="0" presId="urn:microsoft.com/office/officeart/2005/8/layout/orgChart1"/>
    <dgm:cxn modelId="{AE133388-2DFE-4383-83CD-C95CBCCD2C64}" type="presOf" srcId="{AEC42EDE-93EA-4D08-AA16-8CBA6F3FB518}" destId="{9BB7D168-2377-48FF-8C08-C93298A20D72}" srcOrd="0" destOrd="0" presId="urn:microsoft.com/office/officeart/2005/8/layout/orgChart1"/>
    <dgm:cxn modelId="{C452038A-7581-4C38-ACA8-51EBE58BD23A}" type="presOf" srcId="{160B758B-856F-4A87-9556-00375DFC2880}" destId="{4713FDF9-E8FA-4A2E-B884-73A9E10BA9DB}" srcOrd="1" destOrd="0" presId="urn:microsoft.com/office/officeart/2005/8/layout/orgChart1"/>
    <dgm:cxn modelId="{1849828A-AC9D-4D64-946D-721969F09D7A}" type="presOf" srcId="{06A1F6AC-9BC6-45F6-881C-6329CF5CB008}" destId="{874D15C3-2224-4CFE-968A-6F1609D052DD}" srcOrd="0" destOrd="0" presId="urn:microsoft.com/office/officeart/2005/8/layout/orgChart1"/>
    <dgm:cxn modelId="{79EEF98B-EE4F-47E4-BDB5-22AB3E91DE91}" type="presOf" srcId="{D1EC1A68-EE98-4E4F-B565-78E0B82A7111}" destId="{4C59AA7A-C9A0-4256-BF4E-5E4D0EA5DAD5}" srcOrd="0" destOrd="0" presId="urn:microsoft.com/office/officeart/2005/8/layout/orgChart1"/>
    <dgm:cxn modelId="{CEB95E90-2364-41C5-82E0-3321133F8A7D}" srcId="{D1EC1A68-EE98-4E4F-B565-78E0B82A7111}" destId="{170F66A8-2F6C-4EE6-A848-D182A9FF6CB7}" srcOrd="2" destOrd="0" parTransId="{0CAE3C60-ECFF-4782-9CFB-935E10C62576}" sibTransId="{8D73AD84-B316-4CCE-9B16-9791F8CE04D8}"/>
    <dgm:cxn modelId="{ED37AD90-49E9-4D84-9A36-EC4079FFB76A}" srcId="{0C03E5A6-C794-4BFF-9323-EEC8BCEC3FE8}" destId="{D1EC1A68-EE98-4E4F-B565-78E0B82A7111}" srcOrd="3" destOrd="0" parTransId="{80C10293-FD9E-4EBA-9660-F872926D849E}" sibTransId="{84AAC046-F10C-4F1A-B7A9-82565E9941E1}"/>
    <dgm:cxn modelId="{ECDA0698-82BB-49B5-B6AE-5F79978B61EA}" type="presOf" srcId="{13978934-C804-4EC1-842D-E60A3F081F5F}" destId="{CE4A3964-5F37-439F-B517-49E88C33CBE2}" srcOrd="1" destOrd="0" presId="urn:microsoft.com/office/officeart/2005/8/layout/orgChart1"/>
    <dgm:cxn modelId="{374DCDA0-21CA-41D9-8532-28A57471AE67}" type="presOf" srcId="{CA63F2BF-2319-4B7E-853F-F4B9681A57CE}" destId="{040DF168-2FE9-49B6-9957-995A66C5A89C}" srcOrd="0" destOrd="0" presId="urn:microsoft.com/office/officeart/2005/8/layout/orgChart1"/>
    <dgm:cxn modelId="{873DD8A0-9C81-47E3-870C-43316A6CB5A4}" srcId="{7F29B416-0443-4858-9D4E-773578A099DC}" destId="{160B758B-856F-4A87-9556-00375DFC2880}" srcOrd="0" destOrd="0" parTransId="{5BBFC0AE-7256-4BFE-A6A8-51794A9ACA3A}" sibTransId="{80D0464A-F22F-4FFC-8304-9B80B23F5391}"/>
    <dgm:cxn modelId="{DA2361AC-2089-464B-B690-D7F0286029DE}" type="presOf" srcId="{9757E0DD-A7CF-4C32-BE09-72B8AE0AE1CB}" destId="{9B30C86E-8905-4B48-BAEF-A0474F5235D3}" srcOrd="0" destOrd="0" presId="urn:microsoft.com/office/officeart/2005/8/layout/orgChart1"/>
    <dgm:cxn modelId="{726014B2-ED8A-4B62-944B-CACF14C00665}" type="presOf" srcId="{7F29B416-0443-4858-9D4E-773578A099DC}" destId="{8E8E7FB7-87BD-40AA-BCC8-D3F127AC8AAC}" srcOrd="0" destOrd="0" presId="urn:microsoft.com/office/officeart/2005/8/layout/orgChart1"/>
    <dgm:cxn modelId="{04313FB6-9133-428C-B445-E6C5CC3FC066}" type="presOf" srcId="{0C03E5A6-C794-4BFF-9323-EEC8BCEC3FE8}" destId="{91AA3D7F-F1B4-42AE-AB40-B403F72D2414}" srcOrd="0" destOrd="0" presId="urn:microsoft.com/office/officeart/2005/8/layout/orgChart1"/>
    <dgm:cxn modelId="{C3496DB6-F60A-45A0-B8DC-EE93EB0AB576}" type="presOf" srcId="{361A1D2E-8430-4127-86ED-69FB23D0F0D8}" destId="{D89C3096-F349-4FB9-9019-A5E069129D90}" srcOrd="1" destOrd="0" presId="urn:microsoft.com/office/officeart/2005/8/layout/orgChart1"/>
    <dgm:cxn modelId="{F0491FBC-1652-4761-AF2F-7DA55260DCB6}" type="presOf" srcId="{170F66A8-2F6C-4EE6-A848-D182A9FF6CB7}" destId="{C35D46A3-1E63-4859-BBD6-AD21E681C12D}" srcOrd="1" destOrd="0" presId="urn:microsoft.com/office/officeart/2005/8/layout/orgChart1"/>
    <dgm:cxn modelId="{2F559FBD-9BF7-4032-B9DB-4AE0E16357FF}" type="presOf" srcId="{6CB9E649-D6A6-48AC-9FD9-0FC9541C41F6}" destId="{30EBD79C-6AA1-4A64-9343-14CD548E93FD}" srcOrd="0" destOrd="0" presId="urn:microsoft.com/office/officeart/2005/8/layout/orgChart1"/>
    <dgm:cxn modelId="{EDFB4ABF-4569-40FA-8E02-FD33CDC1CB48}" type="presOf" srcId="{AB2C9969-21FB-4421-9291-0E89737E67E9}" destId="{E9988F0F-4457-42F9-B97E-2090CDB05F60}" srcOrd="1" destOrd="0" presId="urn:microsoft.com/office/officeart/2005/8/layout/orgChart1"/>
    <dgm:cxn modelId="{7E5FF5BF-A1E9-4518-8255-DCA9BBB464AE}" type="presOf" srcId="{E309C779-D5CC-4AC2-9E6A-E7D8BF8A89ED}" destId="{3D5B7B8F-21A8-4FC7-A3F1-8FDF892BAC5F}" srcOrd="0" destOrd="0" presId="urn:microsoft.com/office/officeart/2005/8/layout/orgChart1"/>
    <dgm:cxn modelId="{8574BCC3-3F46-48BD-AAB5-D1BDD4217D4B}" type="presOf" srcId="{02F3E17A-3CFF-46BA-A65E-38C83451C936}" destId="{1B94F193-AD17-4B23-9635-5257059B43D2}" srcOrd="0" destOrd="0" presId="urn:microsoft.com/office/officeart/2005/8/layout/orgChart1"/>
    <dgm:cxn modelId="{AA9195C4-DAB9-4F80-9B88-785E09D32159}" type="presOf" srcId="{9410B5E2-264C-4865-BBB9-35C2F3B34B45}" destId="{D62FF8F2-2951-450B-A3E0-8A902168D6D1}" srcOrd="0" destOrd="0" presId="urn:microsoft.com/office/officeart/2005/8/layout/orgChart1"/>
    <dgm:cxn modelId="{A2EAE5C9-74A1-40CB-A736-7CEF62E389C1}" type="presOf" srcId="{CFB62FA0-0B10-41E0-9856-2BD7E10DD9BE}" destId="{CFF6ECBA-1E96-45FB-8E2A-5BB646A148E4}" srcOrd="0" destOrd="0" presId="urn:microsoft.com/office/officeart/2005/8/layout/orgChart1"/>
    <dgm:cxn modelId="{ECAF93CB-22BC-48A4-8720-ADA888F8C1C5}" type="presOf" srcId="{3AB7B871-557A-44C2-840D-3621AB61A480}" destId="{6628E847-F6A8-474E-95A0-5945E782FD8D}" srcOrd="0" destOrd="0" presId="urn:microsoft.com/office/officeart/2005/8/layout/orgChart1"/>
    <dgm:cxn modelId="{CBA323CE-37A6-4885-8DDD-575D49C5EA2D}" type="presOf" srcId="{D1EC1A68-EE98-4E4F-B565-78E0B82A7111}" destId="{278E25ED-CB33-4BD0-91F3-FC6B37FCFA76}" srcOrd="1" destOrd="0" presId="urn:microsoft.com/office/officeart/2005/8/layout/orgChart1"/>
    <dgm:cxn modelId="{FA7AACCE-367D-44CD-AAAA-A1345CD4BC64}" type="presOf" srcId="{2704EDF7-3C7D-4B57-AAC6-D51C653D6C4F}" destId="{C5408948-86C5-4ED1-9F03-916DA654F731}" srcOrd="0" destOrd="0" presId="urn:microsoft.com/office/officeart/2005/8/layout/orgChart1"/>
    <dgm:cxn modelId="{C41354D3-B3F5-4383-AA1E-DB064962BD40}" type="presOf" srcId="{0C03E5A6-C794-4BFF-9323-EEC8BCEC3FE8}" destId="{502BEA85-9309-435A-B3BE-6560743CD135}" srcOrd="1" destOrd="0" presId="urn:microsoft.com/office/officeart/2005/8/layout/orgChart1"/>
    <dgm:cxn modelId="{B5439BD3-9E3C-4867-B6EF-6DD1B7DC1E5C}" type="presOf" srcId="{23D4B8DA-23F0-4663-B2D1-88FD8FF825D2}" destId="{87E40075-763C-4150-94E1-3EC292CF2632}" srcOrd="1" destOrd="0" presId="urn:microsoft.com/office/officeart/2005/8/layout/orgChart1"/>
    <dgm:cxn modelId="{7D759CD4-777E-4799-BA00-4E02D24D1027}" type="presOf" srcId="{CFB62FA0-0B10-41E0-9856-2BD7E10DD9BE}" destId="{10891254-A15C-4F91-825B-D9C4F46079B8}" srcOrd="1" destOrd="0" presId="urn:microsoft.com/office/officeart/2005/8/layout/orgChart1"/>
    <dgm:cxn modelId="{7E0530D7-2132-4C74-9F85-00DB4E358BE2}" srcId="{1F521E3F-61B3-4BB2-952F-DE8B243F9087}" destId="{0C03E5A6-C794-4BFF-9323-EEC8BCEC3FE8}" srcOrd="0" destOrd="0" parTransId="{3A80C68D-B76D-4124-AE2B-37CB3ABE7B01}" sibTransId="{32A21E1A-B5E4-477C-A8F1-4F98BD300007}"/>
    <dgm:cxn modelId="{B9026AD7-7773-4C84-9E95-91566C92E5F2}" srcId="{D1EC1A68-EE98-4E4F-B565-78E0B82A7111}" destId="{3AB7B871-557A-44C2-840D-3621AB61A480}" srcOrd="0" destOrd="0" parTransId="{2704EDF7-3C7D-4B57-AAC6-D51C653D6C4F}" sibTransId="{C3EFC7BF-8A66-418C-A12E-BADF3D7A3B5E}"/>
    <dgm:cxn modelId="{234DDEE3-6484-4CAF-8A47-1E862D4DB4AC}" type="presOf" srcId="{9490E58D-0349-4CCA-B848-52FFE24E6715}" destId="{F6B68BD5-6A22-498D-AEE7-EDB31986304C}" srcOrd="1" destOrd="0" presId="urn:microsoft.com/office/officeart/2005/8/layout/orgChart1"/>
    <dgm:cxn modelId="{BB505AE4-E7E6-4CFB-927D-E0658C06D8A1}" type="presOf" srcId="{5C38A098-95C1-4AAC-AD57-CC39E16B0CB4}" destId="{F57585FF-BC1C-4C73-945F-E1F629798044}" srcOrd="0" destOrd="0" presId="urn:microsoft.com/office/officeart/2005/8/layout/orgChart1"/>
    <dgm:cxn modelId="{105D3BE8-AD72-4E29-B175-6CB5CF2E991E}" type="presOf" srcId="{3C5D05B0-0C85-4595-BF40-F806071AEC18}" destId="{A58C15AC-BD87-4585-9528-6EC7D062F764}" srcOrd="1" destOrd="0" presId="urn:microsoft.com/office/officeart/2005/8/layout/orgChart1"/>
    <dgm:cxn modelId="{61B631EA-8677-4E77-B8EB-23B11CA45EE1}" type="presOf" srcId="{361A1D2E-8430-4127-86ED-69FB23D0F0D8}" destId="{8B426FFC-ED63-4AAE-B601-33339A8FB612}" srcOrd="0" destOrd="0" presId="urn:microsoft.com/office/officeart/2005/8/layout/orgChart1"/>
    <dgm:cxn modelId="{C00DBEED-6B5C-4E36-9F83-5D49AD50A059}" srcId="{9490E58D-0349-4CCA-B848-52FFE24E6715}" destId="{3C5D05B0-0C85-4595-BF40-F806071AEC18}" srcOrd="1" destOrd="0" parTransId="{70352107-F6B8-43B8-9581-C2DD3516EC64}" sibTransId="{A80A64CF-A0D2-4ACA-B25E-A3556FB877C0}"/>
    <dgm:cxn modelId="{558F93F0-2CE7-4805-B144-13BE2D1A983C}" type="presOf" srcId="{80C10293-FD9E-4EBA-9660-F872926D849E}" destId="{DBCA71A4-2E30-4C04-9DA7-6BDEE689BA0A}" srcOrd="0" destOrd="0" presId="urn:microsoft.com/office/officeart/2005/8/layout/orgChart1"/>
    <dgm:cxn modelId="{77316DF1-5177-4B7C-809F-51FD13256F0D}" type="presOf" srcId="{A1F37CF9-3BB9-4726-90DF-0226D498F33D}" destId="{67D9785B-EFA3-4DD6-A463-1BFD1C3AA660}" srcOrd="0" destOrd="0" presId="urn:microsoft.com/office/officeart/2005/8/layout/orgChart1"/>
    <dgm:cxn modelId="{FBC55AF1-5E10-41E6-9C11-2AE9C44D1B23}" type="presOf" srcId="{70352107-F6B8-43B8-9581-C2DD3516EC64}" destId="{3DB4CBCD-EF01-4CF9-8244-83D69141C9E3}" srcOrd="0" destOrd="0" presId="urn:microsoft.com/office/officeart/2005/8/layout/orgChart1"/>
    <dgm:cxn modelId="{914C88F3-C1C2-4EBF-980C-ED2D0534A205}" type="presOf" srcId="{F528656D-B92B-4C76-841C-70243DE0B913}" destId="{41896315-BBBA-4744-9693-42034F6D30D7}" srcOrd="0" destOrd="0" presId="urn:microsoft.com/office/officeart/2005/8/layout/orgChart1"/>
    <dgm:cxn modelId="{A5BB5BF7-3460-4A11-8698-C6F484E9E546}" srcId="{13978934-C804-4EC1-842D-E60A3F081F5F}" destId="{CFB62FA0-0B10-41E0-9856-2BD7E10DD9BE}" srcOrd="0" destOrd="0" parTransId="{CA63F2BF-2319-4B7E-853F-F4B9681A57CE}" sibTransId="{0DE8C268-692E-4AE0-A0FC-46D106D0EFE4}"/>
    <dgm:cxn modelId="{A0A534FF-1BA0-4EAD-A5BA-DEB26F5E82B7}" srcId="{0C03E5A6-C794-4BFF-9323-EEC8BCEC3FE8}" destId="{361A1D2E-8430-4127-86ED-69FB23D0F0D8}" srcOrd="5" destOrd="0" parTransId="{9757E0DD-A7CF-4C32-BE09-72B8AE0AE1CB}" sibTransId="{1D8F0AD1-80AB-40D6-BCCA-70F0DC668859}"/>
    <dgm:cxn modelId="{8D9684FF-5098-40EF-AC13-7C64E0E4F387}" srcId="{0C03E5A6-C794-4BFF-9323-EEC8BCEC3FE8}" destId="{7F29B416-0443-4858-9D4E-773578A099DC}" srcOrd="0" destOrd="0" parTransId="{5C38A098-95C1-4AAC-AD57-CC39E16B0CB4}" sibTransId="{1E73CCBF-03CF-47CE-9FD0-6F301DDB0B17}"/>
    <dgm:cxn modelId="{9D95FAFF-F7C5-4D05-9B14-857B4B3F0D41}" srcId="{0C03E5A6-C794-4BFF-9323-EEC8BCEC3FE8}" destId="{9490E58D-0349-4CCA-B848-52FFE24E6715}" srcOrd="2" destOrd="0" parTransId="{8B3F0245-4302-4FAB-808A-99FDAD314BBC}" sibTransId="{77629E05-A495-4275-87F5-A0945DD8C4F1}"/>
    <dgm:cxn modelId="{CE3942D2-5A55-4B57-9248-F208ADF3966C}" type="presParOf" srcId="{60109807-B6CF-4D47-BA04-41BC639CB1A1}" destId="{6BCD4949-A8DB-429D-8B26-1CF64EA14ADA}" srcOrd="0" destOrd="0" presId="urn:microsoft.com/office/officeart/2005/8/layout/orgChart1"/>
    <dgm:cxn modelId="{DCF87FE0-1275-4F50-BB7D-1657731DBF9D}" type="presParOf" srcId="{6BCD4949-A8DB-429D-8B26-1CF64EA14ADA}" destId="{8201C242-1654-4DF6-A5F9-8356ABA7A2A9}" srcOrd="0" destOrd="0" presId="urn:microsoft.com/office/officeart/2005/8/layout/orgChart1"/>
    <dgm:cxn modelId="{ED546869-2F9C-4277-84EE-1DD98C918DF2}" type="presParOf" srcId="{8201C242-1654-4DF6-A5F9-8356ABA7A2A9}" destId="{91AA3D7F-F1B4-42AE-AB40-B403F72D2414}" srcOrd="0" destOrd="0" presId="urn:microsoft.com/office/officeart/2005/8/layout/orgChart1"/>
    <dgm:cxn modelId="{5F8225CB-0251-4E82-B504-5C35986C0745}" type="presParOf" srcId="{8201C242-1654-4DF6-A5F9-8356ABA7A2A9}" destId="{502BEA85-9309-435A-B3BE-6560743CD135}" srcOrd="1" destOrd="0" presId="urn:microsoft.com/office/officeart/2005/8/layout/orgChart1"/>
    <dgm:cxn modelId="{85BD5779-1A12-4856-A1FD-0BB453A7AB39}" type="presParOf" srcId="{6BCD4949-A8DB-429D-8B26-1CF64EA14ADA}" destId="{6386C40C-6D7B-487B-9C61-EDA4202C1A1B}" srcOrd="1" destOrd="0" presId="urn:microsoft.com/office/officeart/2005/8/layout/orgChart1"/>
    <dgm:cxn modelId="{736D29A3-DDEC-43FB-8A07-CDE967F95C3F}" type="presParOf" srcId="{6386C40C-6D7B-487B-9C61-EDA4202C1A1B}" destId="{F57585FF-BC1C-4C73-945F-E1F629798044}" srcOrd="0" destOrd="0" presId="urn:microsoft.com/office/officeart/2005/8/layout/orgChart1"/>
    <dgm:cxn modelId="{88C8E7D5-F5C9-45FE-B573-219E96F4C5ED}" type="presParOf" srcId="{6386C40C-6D7B-487B-9C61-EDA4202C1A1B}" destId="{F332C09D-8DA8-4FD5-8838-8558D7130F3D}" srcOrd="1" destOrd="0" presId="urn:microsoft.com/office/officeart/2005/8/layout/orgChart1"/>
    <dgm:cxn modelId="{E42A94F2-3533-49D9-B311-9CD50E197CEF}" type="presParOf" srcId="{F332C09D-8DA8-4FD5-8838-8558D7130F3D}" destId="{5665C836-7997-4A24-AA14-05FCD778D619}" srcOrd="0" destOrd="0" presId="urn:microsoft.com/office/officeart/2005/8/layout/orgChart1"/>
    <dgm:cxn modelId="{99F591CE-F52A-49AD-850F-71E8D2F14859}" type="presParOf" srcId="{5665C836-7997-4A24-AA14-05FCD778D619}" destId="{8E8E7FB7-87BD-40AA-BCC8-D3F127AC8AAC}" srcOrd="0" destOrd="0" presId="urn:microsoft.com/office/officeart/2005/8/layout/orgChart1"/>
    <dgm:cxn modelId="{EA7B3A14-A0C7-4937-B6CF-B1B79B6AF6F8}" type="presParOf" srcId="{5665C836-7997-4A24-AA14-05FCD778D619}" destId="{D46A1F04-06D0-480A-A424-64F96CD5827C}" srcOrd="1" destOrd="0" presId="urn:microsoft.com/office/officeart/2005/8/layout/orgChart1"/>
    <dgm:cxn modelId="{F176F9AB-BD21-4BE5-A324-5C4BB2BC5189}" type="presParOf" srcId="{F332C09D-8DA8-4FD5-8838-8558D7130F3D}" destId="{933A48FB-54B8-4E56-9C2D-7BA4AD382AFF}" srcOrd="1" destOrd="0" presId="urn:microsoft.com/office/officeart/2005/8/layout/orgChart1"/>
    <dgm:cxn modelId="{5EBEB2C7-B0F3-4C22-A9BC-976041860584}" type="presParOf" srcId="{933A48FB-54B8-4E56-9C2D-7BA4AD382AFF}" destId="{3A982A7E-B4FD-4213-A7C8-F098EC0A4FDC}" srcOrd="0" destOrd="0" presId="urn:microsoft.com/office/officeart/2005/8/layout/orgChart1"/>
    <dgm:cxn modelId="{215C145E-6D74-4C38-920B-C337E7B44E1C}" type="presParOf" srcId="{933A48FB-54B8-4E56-9C2D-7BA4AD382AFF}" destId="{D4EB890D-49D9-4447-BD8A-B991CA1059C4}" srcOrd="1" destOrd="0" presId="urn:microsoft.com/office/officeart/2005/8/layout/orgChart1"/>
    <dgm:cxn modelId="{00E23717-EAC2-4F76-AF24-9B4036D62760}" type="presParOf" srcId="{D4EB890D-49D9-4447-BD8A-B991CA1059C4}" destId="{D3DAE956-8720-46D6-A028-B1AC40EF1B3D}" srcOrd="0" destOrd="0" presId="urn:microsoft.com/office/officeart/2005/8/layout/orgChart1"/>
    <dgm:cxn modelId="{97B77FD3-E621-4BFA-8B89-69DCE26DE86A}" type="presParOf" srcId="{D3DAE956-8720-46D6-A028-B1AC40EF1B3D}" destId="{5D4DAFC1-FFB6-46EE-9F2A-87BFA06F115E}" srcOrd="0" destOrd="0" presId="urn:microsoft.com/office/officeart/2005/8/layout/orgChart1"/>
    <dgm:cxn modelId="{2B79552F-CF29-4428-9D45-88F2F59E56ED}" type="presParOf" srcId="{D3DAE956-8720-46D6-A028-B1AC40EF1B3D}" destId="{4713FDF9-E8FA-4A2E-B884-73A9E10BA9DB}" srcOrd="1" destOrd="0" presId="urn:microsoft.com/office/officeart/2005/8/layout/orgChart1"/>
    <dgm:cxn modelId="{6A0E1D4E-4026-4D36-AC3E-5E3F3B5FD203}" type="presParOf" srcId="{D4EB890D-49D9-4447-BD8A-B991CA1059C4}" destId="{8A102224-69C7-4518-BC11-16D0991EB656}" srcOrd="1" destOrd="0" presId="urn:microsoft.com/office/officeart/2005/8/layout/orgChart1"/>
    <dgm:cxn modelId="{669B4BC0-2ED8-4E56-B3A2-2764A12947EE}" type="presParOf" srcId="{D4EB890D-49D9-4447-BD8A-B991CA1059C4}" destId="{3C2F29F0-950D-4787-B74B-B749809A2B3F}" srcOrd="2" destOrd="0" presId="urn:microsoft.com/office/officeart/2005/8/layout/orgChart1"/>
    <dgm:cxn modelId="{8A223170-F827-438B-B57A-F6254A0DFEA2}" type="presParOf" srcId="{933A48FB-54B8-4E56-9C2D-7BA4AD382AFF}" destId="{67D9785B-EFA3-4DD6-A463-1BFD1C3AA660}" srcOrd="2" destOrd="0" presId="urn:microsoft.com/office/officeart/2005/8/layout/orgChart1"/>
    <dgm:cxn modelId="{7DEDA6BE-8161-4502-8151-A71A9D907ED0}" type="presParOf" srcId="{933A48FB-54B8-4E56-9C2D-7BA4AD382AFF}" destId="{79B6BA81-2D41-4ECE-8FAA-1A539350E150}" srcOrd="3" destOrd="0" presId="urn:microsoft.com/office/officeart/2005/8/layout/orgChart1"/>
    <dgm:cxn modelId="{78CE7E19-AC7A-405A-9E38-2811C7751540}" type="presParOf" srcId="{79B6BA81-2D41-4ECE-8FAA-1A539350E150}" destId="{C5529D58-C897-429F-9281-3EE6937183F6}" srcOrd="0" destOrd="0" presId="urn:microsoft.com/office/officeart/2005/8/layout/orgChart1"/>
    <dgm:cxn modelId="{75E07AEF-C977-4CC3-B3E2-9E54323C9BBA}" type="presParOf" srcId="{C5529D58-C897-429F-9281-3EE6937183F6}" destId="{6C157DCF-C60C-4DE4-9EAA-E269351792FB}" srcOrd="0" destOrd="0" presId="urn:microsoft.com/office/officeart/2005/8/layout/orgChart1"/>
    <dgm:cxn modelId="{0AB1A775-D8E3-4A37-84FC-9DE0D6379E55}" type="presParOf" srcId="{C5529D58-C897-429F-9281-3EE6937183F6}" destId="{53493B63-529A-4C75-9CE8-053214F3ADC7}" srcOrd="1" destOrd="0" presId="urn:microsoft.com/office/officeart/2005/8/layout/orgChart1"/>
    <dgm:cxn modelId="{ED24D328-387E-4C41-9407-E9115FB4D635}" type="presParOf" srcId="{79B6BA81-2D41-4ECE-8FAA-1A539350E150}" destId="{4A6F52B6-F5FD-4EB3-8A06-142F962E7B98}" srcOrd="1" destOrd="0" presId="urn:microsoft.com/office/officeart/2005/8/layout/orgChart1"/>
    <dgm:cxn modelId="{497C311D-83F1-475D-8DC7-1F142BA5847A}" type="presParOf" srcId="{79B6BA81-2D41-4ECE-8FAA-1A539350E150}" destId="{7CB3955D-5661-49C2-A17C-0D460528CFCA}" srcOrd="2" destOrd="0" presId="urn:microsoft.com/office/officeart/2005/8/layout/orgChart1"/>
    <dgm:cxn modelId="{9BA1D2E0-ADF5-4EC4-8F11-A78A945AA43C}" type="presParOf" srcId="{933A48FB-54B8-4E56-9C2D-7BA4AD382AFF}" destId="{7423CEB3-DEEE-46A1-ACF2-5C5AFA5A1565}" srcOrd="4" destOrd="0" presId="urn:microsoft.com/office/officeart/2005/8/layout/orgChart1"/>
    <dgm:cxn modelId="{7A581D53-6FEB-404A-B3BD-C519370CB107}" type="presParOf" srcId="{933A48FB-54B8-4E56-9C2D-7BA4AD382AFF}" destId="{3D57E3DF-4233-4C62-971C-63DE6745D564}" srcOrd="5" destOrd="0" presId="urn:microsoft.com/office/officeart/2005/8/layout/orgChart1"/>
    <dgm:cxn modelId="{D48F41C8-B7E9-4669-BABE-7CFC17FE8760}" type="presParOf" srcId="{3D57E3DF-4233-4C62-971C-63DE6745D564}" destId="{B3ACB4D9-6088-40ED-BC40-63547A52D3B9}" srcOrd="0" destOrd="0" presId="urn:microsoft.com/office/officeart/2005/8/layout/orgChart1"/>
    <dgm:cxn modelId="{009FEE36-9FBA-4594-938D-EF53ADBB2CF0}" type="presParOf" srcId="{B3ACB4D9-6088-40ED-BC40-63547A52D3B9}" destId="{90671BFF-A3BC-4B12-9C36-E2C0A9F69232}" srcOrd="0" destOrd="0" presId="urn:microsoft.com/office/officeart/2005/8/layout/orgChart1"/>
    <dgm:cxn modelId="{4972C8F2-3C98-4F02-B3DC-C782588D15B3}" type="presParOf" srcId="{B3ACB4D9-6088-40ED-BC40-63547A52D3B9}" destId="{87E40075-763C-4150-94E1-3EC292CF2632}" srcOrd="1" destOrd="0" presId="urn:microsoft.com/office/officeart/2005/8/layout/orgChart1"/>
    <dgm:cxn modelId="{627B4D47-96E6-4F60-A735-9C2229EA80CE}" type="presParOf" srcId="{3D57E3DF-4233-4C62-971C-63DE6745D564}" destId="{9A3AD150-9812-4C6A-AA5F-324E676BB1FF}" srcOrd="1" destOrd="0" presId="urn:microsoft.com/office/officeart/2005/8/layout/orgChart1"/>
    <dgm:cxn modelId="{1BE9E07C-1975-481D-A86D-355ECE48024E}" type="presParOf" srcId="{3D57E3DF-4233-4C62-971C-63DE6745D564}" destId="{B2B8D343-BB0E-4B5A-8256-078F6AAA900D}" srcOrd="2" destOrd="0" presId="urn:microsoft.com/office/officeart/2005/8/layout/orgChart1"/>
    <dgm:cxn modelId="{13674958-C7CA-407B-99C2-0E944C5AC247}" type="presParOf" srcId="{F332C09D-8DA8-4FD5-8838-8558D7130F3D}" destId="{7DF08C3D-E39B-41D0-A6C4-C849B80CA542}" srcOrd="2" destOrd="0" presId="urn:microsoft.com/office/officeart/2005/8/layout/orgChart1"/>
    <dgm:cxn modelId="{FABF05FC-9A85-4C2A-8654-37F5DBB94178}" type="presParOf" srcId="{6386C40C-6D7B-487B-9C61-EDA4202C1A1B}" destId="{9BB7D168-2377-48FF-8C08-C93298A20D72}" srcOrd="2" destOrd="0" presId="urn:microsoft.com/office/officeart/2005/8/layout/orgChart1"/>
    <dgm:cxn modelId="{DB414A65-E397-4221-9AEE-F10D5F42ED94}" type="presParOf" srcId="{6386C40C-6D7B-487B-9C61-EDA4202C1A1B}" destId="{FE7A2729-817B-4611-9B8C-1BC5784D3CAA}" srcOrd="3" destOrd="0" presId="urn:microsoft.com/office/officeart/2005/8/layout/orgChart1"/>
    <dgm:cxn modelId="{E139B1CD-13F9-49F2-A7A2-24C1D7886AB9}" type="presParOf" srcId="{FE7A2729-817B-4611-9B8C-1BC5784D3CAA}" destId="{831623AE-04FC-41E8-9088-D51114D030C9}" srcOrd="0" destOrd="0" presId="urn:microsoft.com/office/officeart/2005/8/layout/orgChart1"/>
    <dgm:cxn modelId="{18682545-0A63-4885-9C0A-88515B579589}" type="presParOf" srcId="{831623AE-04FC-41E8-9088-D51114D030C9}" destId="{500C496B-2AC1-47B4-9217-16979C5C4EE3}" srcOrd="0" destOrd="0" presId="urn:microsoft.com/office/officeart/2005/8/layout/orgChart1"/>
    <dgm:cxn modelId="{C094BB8C-5D44-4B52-A81B-FC83860173F2}" type="presParOf" srcId="{831623AE-04FC-41E8-9088-D51114D030C9}" destId="{CE4A3964-5F37-439F-B517-49E88C33CBE2}" srcOrd="1" destOrd="0" presId="urn:microsoft.com/office/officeart/2005/8/layout/orgChart1"/>
    <dgm:cxn modelId="{9C2D2101-AC4E-4778-A06C-0A6A0E461B32}" type="presParOf" srcId="{FE7A2729-817B-4611-9B8C-1BC5784D3CAA}" destId="{7684C882-7DD5-4DD8-8689-0E5EBCCA5737}" srcOrd="1" destOrd="0" presId="urn:microsoft.com/office/officeart/2005/8/layout/orgChart1"/>
    <dgm:cxn modelId="{EDDD862A-AC3E-4215-8C08-B506C82D1F42}" type="presParOf" srcId="{7684C882-7DD5-4DD8-8689-0E5EBCCA5737}" destId="{040DF168-2FE9-49B6-9957-995A66C5A89C}" srcOrd="0" destOrd="0" presId="urn:microsoft.com/office/officeart/2005/8/layout/orgChart1"/>
    <dgm:cxn modelId="{A8403864-D300-4434-970D-16B3A5A856E2}" type="presParOf" srcId="{7684C882-7DD5-4DD8-8689-0E5EBCCA5737}" destId="{62E90465-483C-4F48-A0BC-CA816CA23C7A}" srcOrd="1" destOrd="0" presId="urn:microsoft.com/office/officeart/2005/8/layout/orgChart1"/>
    <dgm:cxn modelId="{A24B5368-1038-41B2-80B0-7CEB0BCCE281}" type="presParOf" srcId="{62E90465-483C-4F48-A0BC-CA816CA23C7A}" destId="{62413DD7-DEBB-451D-BFFB-A7FC412ED8DF}" srcOrd="0" destOrd="0" presId="urn:microsoft.com/office/officeart/2005/8/layout/orgChart1"/>
    <dgm:cxn modelId="{1653B4F2-E49A-4EF6-93F0-BBD25E1DDE21}" type="presParOf" srcId="{62413DD7-DEBB-451D-BFFB-A7FC412ED8DF}" destId="{CFF6ECBA-1E96-45FB-8E2A-5BB646A148E4}" srcOrd="0" destOrd="0" presId="urn:microsoft.com/office/officeart/2005/8/layout/orgChart1"/>
    <dgm:cxn modelId="{28BEB22F-80D6-4BDF-9CD3-8F5113C1E210}" type="presParOf" srcId="{62413DD7-DEBB-451D-BFFB-A7FC412ED8DF}" destId="{10891254-A15C-4F91-825B-D9C4F46079B8}" srcOrd="1" destOrd="0" presId="urn:microsoft.com/office/officeart/2005/8/layout/orgChart1"/>
    <dgm:cxn modelId="{D3EAE4B2-18A4-4B5E-A85E-D8C85B854869}" type="presParOf" srcId="{62E90465-483C-4F48-A0BC-CA816CA23C7A}" destId="{FBA52417-5B10-4274-A273-DB94906155C4}" srcOrd="1" destOrd="0" presId="urn:microsoft.com/office/officeart/2005/8/layout/orgChart1"/>
    <dgm:cxn modelId="{11FC0A98-EA21-4557-99C9-642879CB35B9}" type="presParOf" srcId="{62E90465-483C-4F48-A0BC-CA816CA23C7A}" destId="{DFFB61DE-CF53-4ACF-9B3D-E5D4E9F74512}" srcOrd="2" destOrd="0" presId="urn:microsoft.com/office/officeart/2005/8/layout/orgChart1"/>
    <dgm:cxn modelId="{CF9CBB54-5AF8-41BD-BD9A-65FE3FC5059F}" type="presParOf" srcId="{7684C882-7DD5-4DD8-8689-0E5EBCCA5737}" destId="{41896315-BBBA-4744-9693-42034F6D30D7}" srcOrd="2" destOrd="0" presId="urn:microsoft.com/office/officeart/2005/8/layout/orgChart1"/>
    <dgm:cxn modelId="{BBE62454-9D70-4D75-81E1-4C4596051A0D}" type="presParOf" srcId="{7684C882-7DD5-4DD8-8689-0E5EBCCA5737}" destId="{D4FFE635-3650-40A8-B984-49F3D64D22F9}" srcOrd="3" destOrd="0" presId="urn:microsoft.com/office/officeart/2005/8/layout/orgChart1"/>
    <dgm:cxn modelId="{EA86BEB0-4A5A-4A5E-95C1-FF3414A276FA}" type="presParOf" srcId="{D4FFE635-3650-40A8-B984-49F3D64D22F9}" destId="{9CC55F54-5CE2-47EC-B0E5-CCA95DAC6CB1}" srcOrd="0" destOrd="0" presId="urn:microsoft.com/office/officeart/2005/8/layout/orgChart1"/>
    <dgm:cxn modelId="{9A924870-578E-4133-9332-B63847ACBCD2}" type="presParOf" srcId="{9CC55F54-5CE2-47EC-B0E5-CCA95DAC6CB1}" destId="{D62FF8F2-2951-450B-A3E0-8A902168D6D1}" srcOrd="0" destOrd="0" presId="urn:microsoft.com/office/officeart/2005/8/layout/orgChart1"/>
    <dgm:cxn modelId="{DFC7A6C2-19AA-49DB-B385-FF5130C6A3C7}" type="presParOf" srcId="{9CC55F54-5CE2-47EC-B0E5-CCA95DAC6CB1}" destId="{791821E4-CB31-41CD-843F-53806F4A4362}" srcOrd="1" destOrd="0" presId="urn:microsoft.com/office/officeart/2005/8/layout/orgChart1"/>
    <dgm:cxn modelId="{DD22C8D6-AA1D-498D-BE90-E5E72AD02DB4}" type="presParOf" srcId="{D4FFE635-3650-40A8-B984-49F3D64D22F9}" destId="{0B4C1AE0-AE9E-47A3-AF28-0480ADFF2ADF}" srcOrd="1" destOrd="0" presId="urn:microsoft.com/office/officeart/2005/8/layout/orgChart1"/>
    <dgm:cxn modelId="{9C51BC6E-5EAD-4D81-9C41-9015F72C9D99}" type="presParOf" srcId="{D4FFE635-3650-40A8-B984-49F3D64D22F9}" destId="{AB3F28BA-C7F5-4C05-B04E-B317357104D3}" srcOrd="2" destOrd="0" presId="urn:microsoft.com/office/officeart/2005/8/layout/orgChart1"/>
    <dgm:cxn modelId="{8DDA4A4D-B0EB-4DED-AB04-184F9367CECD}" type="presParOf" srcId="{7684C882-7DD5-4DD8-8689-0E5EBCCA5737}" destId="{30EBD79C-6AA1-4A64-9343-14CD548E93FD}" srcOrd="4" destOrd="0" presId="urn:microsoft.com/office/officeart/2005/8/layout/orgChart1"/>
    <dgm:cxn modelId="{3CE45B47-BA72-4C27-9044-0723B08729C3}" type="presParOf" srcId="{7684C882-7DD5-4DD8-8689-0E5EBCCA5737}" destId="{AE1AE11C-B357-4362-BD25-BA3AAFE6125A}" srcOrd="5" destOrd="0" presId="urn:microsoft.com/office/officeart/2005/8/layout/orgChart1"/>
    <dgm:cxn modelId="{1A5CD032-387C-4C57-B169-27DEBC2B3B35}" type="presParOf" srcId="{AE1AE11C-B357-4362-BD25-BA3AAFE6125A}" destId="{F27E5D19-921A-4959-BE17-3862D8A36A90}" srcOrd="0" destOrd="0" presId="urn:microsoft.com/office/officeart/2005/8/layout/orgChart1"/>
    <dgm:cxn modelId="{4340464A-3F54-41F8-A1C1-D1E405D6B40A}" type="presParOf" srcId="{F27E5D19-921A-4959-BE17-3862D8A36A90}" destId="{76ADCDCD-58D6-4624-AA92-52487E8FF285}" srcOrd="0" destOrd="0" presId="urn:microsoft.com/office/officeart/2005/8/layout/orgChart1"/>
    <dgm:cxn modelId="{E707CB23-CACE-4F02-B892-6E2109A2DD52}" type="presParOf" srcId="{F27E5D19-921A-4959-BE17-3862D8A36A90}" destId="{01265C84-F2D2-41F3-ABC1-DD336E43CE35}" srcOrd="1" destOrd="0" presId="urn:microsoft.com/office/officeart/2005/8/layout/orgChart1"/>
    <dgm:cxn modelId="{D0AF6768-3862-449E-8C9B-769761546E3B}" type="presParOf" srcId="{AE1AE11C-B357-4362-BD25-BA3AAFE6125A}" destId="{C1DC4113-81A5-47C7-83C7-DB6E8AB5C23E}" srcOrd="1" destOrd="0" presId="urn:microsoft.com/office/officeart/2005/8/layout/orgChart1"/>
    <dgm:cxn modelId="{E06449E3-0658-4BB1-A8D4-511FB5485959}" type="presParOf" srcId="{AE1AE11C-B357-4362-BD25-BA3AAFE6125A}" destId="{085545DD-FD67-4C04-A0DC-894E353095B7}" srcOrd="2" destOrd="0" presId="urn:microsoft.com/office/officeart/2005/8/layout/orgChart1"/>
    <dgm:cxn modelId="{2ED7D539-1B49-4DDF-AC29-0D6EC2D0C944}" type="presParOf" srcId="{FE7A2729-817B-4611-9B8C-1BC5784D3CAA}" destId="{5C11CA13-35F5-4A62-97FB-9DC5B33C52FC}" srcOrd="2" destOrd="0" presId="urn:microsoft.com/office/officeart/2005/8/layout/orgChart1"/>
    <dgm:cxn modelId="{41801BB0-4E54-401F-A8EE-4AF387570838}" type="presParOf" srcId="{6386C40C-6D7B-487B-9C61-EDA4202C1A1B}" destId="{54A65201-D167-429E-BC01-4BD43FA3633B}" srcOrd="4" destOrd="0" presId="urn:microsoft.com/office/officeart/2005/8/layout/orgChart1"/>
    <dgm:cxn modelId="{EF2A180D-1FC5-4D29-BB81-8FCD005D749C}" type="presParOf" srcId="{6386C40C-6D7B-487B-9C61-EDA4202C1A1B}" destId="{E9FD33A8-3F93-402B-AF85-F1C4507FAD3B}" srcOrd="5" destOrd="0" presId="urn:microsoft.com/office/officeart/2005/8/layout/orgChart1"/>
    <dgm:cxn modelId="{D265CE2E-9C8F-428A-806C-00DFB09A2F97}" type="presParOf" srcId="{E9FD33A8-3F93-402B-AF85-F1C4507FAD3B}" destId="{074ED1F0-024F-452F-8722-A679A8C1BB81}" srcOrd="0" destOrd="0" presId="urn:microsoft.com/office/officeart/2005/8/layout/orgChart1"/>
    <dgm:cxn modelId="{CFA86670-ED98-44CB-91A9-D8D01EBFB207}" type="presParOf" srcId="{074ED1F0-024F-452F-8722-A679A8C1BB81}" destId="{7B9662A4-D07B-46F3-AD56-CD5FC93BB674}" srcOrd="0" destOrd="0" presId="urn:microsoft.com/office/officeart/2005/8/layout/orgChart1"/>
    <dgm:cxn modelId="{36EDA05A-4A62-437D-8197-769E9E764F00}" type="presParOf" srcId="{074ED1F0-024F-452F-8722-A679A8C1BB81}" destId="{F6B68BD5-6A22-498D-AEE7-EDB31986304C}" srcOrd="1" destOrd="0" presId="urn:microsoft.com/office/officeart/2005/8/layout/orgChart1"/>
    <dgm:cxn modelId="{C43B5608-AF80-4BAB-966D-9C000F0C3DBF}" type="presParOf" srcId="{E9FD33A8-3F93-402B-AF85-F1C4507FAD3B}" destId="{566979A0-5561-405C-B530-FB84ECB5829F}" srcOrd="1" destOrd="0" presId="urn:microsoft.com/office/officeart/2005/8/layout/orgChart1"/>
    <dgm:cxn modelId="{DD892F6C-91C7-4B08-B591-6D04C6D3A8F2}" type="presParOf" srcId="{566979A0-5561-405C-B530-FB84ECB5829F}" destId="{8D5FFA03-0AA9-4EDD-AA3F-FFDED846892F}" srcOrd="0" destOrd="0" presId="urn:microsoft.com/office/officeart/2005/8/layout/orgChart1"/>
    <dgm:cxn modelId="{A7646EB7-704E-47B3-A23B-67783C452DED}" type="presParOf" srcId="{566979A0-5561-405C-B530-FB84ECB5829F}" destId="{7122A8E2-479D-4A0F-BE15-6386532EFB07}" srcOrd="1" destOrd="0" presId="urn:microsoft.com/office/officeart/2005/8/layout/orgChart1"/>
    <dgm:cxn modelId="{C368A901-F7FD-4AE9-A2AC-8D86DA24959F}" type="presParOf" srcId="{7122A8E2-479D-4A0F-BE15-6386532EFB07}" destId="{D810B606-AA5B-40F0-938B-E69E328159E8}" srcOrd="0" destOrd="0" presId="urn:microsoft.com/office/officeart/2005/8/layout/orgChart1"/>
    <dgm:cxn modelId="{4CE06B93-2300-41C9-85D9-E4A109A5679D}" type="presParOf" srcId="{D810B606-AA5B-40F0-938B-E69E328159E8}" destId="{EDFBCF02-30B0-4391-958D-D271D54E1383}" srcOrd="0" destOrd="0" presId="urn:microsoft.com/office/officeart/2005/8/layout/orgChart1"/>
    <dgm:cxn modelId="{C31D1C6D-F205-4BE9-B396-386F23772511}" type="presParOf" srcId="{D810B606-AA5B-40F0-938B-E69E328159E8}" destId="{437D0BC1-449A-48E8-9F01-4A5F16222887}" srcOrd="1" destOrd="0" presId="urn:microsoft.com/office/officeart/2005/8/layout/orgChart1"/>
    <dgm:cxn modelId="{FEE7417D-6A22-4F3E-B28B-50E0007187ED}" type="presParOf" srcId="{7122A8E2-479D-4A0F-BE15-6386532EFB07}" destId="{CA52DCCB-B378-45F2-871D-2DA739394EC6}" srcOrd="1" destOrd="0" presId="urn:microsoft.com/office/officeart/2005/8/layout/orgChart1"/>
    <dgm:cxn modelId="{B18F86FB-02BB-4D3F-B233-2267E6D0C8BA}" type="presParOf" srcId="{7122A8E2-479D-4A0F-BE15-6386532EFB07}" destId="{4170EDB3-B0DC-408B-9B75-8755094E402C}" srcOrd="2" destOrd="0" presId="urn:microsoft.com/office/officeart/2005/8/layout/orgChart1"/>
    <dgm:cxn modelId="{997899E9-BCB0-4CF5-8403-A293B205E8DE}" type="presParOf" srcId="{566979A0-5561-405C-B530-FB84ECB5829F}" destId="{3DB4CBCD-EF01-4CF9-8244-83D69141C9E3}" srcOrd="2" destOrd="0" presId="urn:microsoft.com/office/officeart/2005/8/layout/orgChart1"/>
    <dgm:cxn modelId="{763A4301-78BA-4A47-B319-7F3CB5997586}" type="presParOf" srcId="{566979A0-5561-405C-B530-FB84ECB5829F}" destId="{748440EA-3743-4CA6-B07E-571CDB4821C7}" srcOrd="3" destOrd="0" presId="urn:microsoft.com/office/officeart/2005/8/layout/orgChart1"/>
    <dgm:cxn modelId="{C8B44A8A-EE86-46F7-9112-382AD93C5045}" type="presParOf" srcId="{748440EA-3743-4CA6-B07E-571CDB4821C7}" destId="{E4A50CB6-D2B1-4BF3-A0C4-016923A49329}" srcOrd="0" destOrd="0" presId="urn:microsoft.com/office/officeart/2005/8/layout/orgChart1"/>
    <dgm:cxn modelId="{9870BBA6-210C-4A91-BE2B-2EBA28EA2E03}" type="presParOf" srcId="{E4A50CB6-D2B1-4BF3-A0C4-016923A49329}" destId="{DB87F0E3-8D72-4A26-ACA8-D3721DA549BA}" srcOrd="0" destOrd="0" presId="urn:microsoft.com/office/officeart/2005/8/layout/orgChart1"/>
    <dgm:cxn modelId="{53A1A45F-261B-4737-A671-62F6F6D22DB7}" type="presParOf" srcId="{E4A50CB6-D2B1-4BF3-A0C4-016923A49329}" destId="{A58C15AC-BD87-4585-9528-6EC7D062F764}" srcOrd="1" destOrd="0" presId="urn:microsoft.com/office/officeart/2005/8/layout/orgChart1"/>
    <dgm:cxn modelId="{2041B320-8ACB-4DB3-9F64-5DF7A5307550}" type="presParOf" srcId="{748440EA-3743-4CA6-B07E-571CDB4821C7}" destId="{69BFD2FC-D866-4F6E-AC77-C7C760A2D186}" srcOrd="1" destOrd="0" presId="urn:microsoft.com/office/officeart/2005/8/layout/orgChart1"/>
    <dgm:cxn modelId="{EC252C6F-8AB4-4C58-B6C2-67A09F51E08B}" type="presParOf" srcId="{748440EA-3743-4CA6-B07E-571CDB4821C7}" destId="{55B4CF6E-1412-4EB8-823B-69A33F78C90B}" srcOrd="2" destOrd="0" presId="urn:microsoft.com/office/officeart/2005/8/layout/orgChart1"/>
    <dgm:cxn modelId="{C39BA806-6C51-4326-9133-C11B1039641B}" type="presParOf" srcId="{566979A0-5561-405C-B530-FB84ECB5829F}" destId="{D34FCCF2-D755-4E1C-91CF-5A9BA1ADF105}" srcOrd="4" destOrd="0" presId="urn:microsoft.com/office/officeart/2005/8/layout/orgChart1"/>
    <dgm:cxn modelId="{6C8F9E94-AC25-40E5-B322-4863D4CA5B40}" type="presParOf" srcId="{566979A0-5561-405C-B530-FB84ECB5829F}" destId="{AB059960-2C86-4BD9-9429-65E294EB84E8}" srcOrd="5" destOrd="0" presId="urn:microsoft.com/office/officeart/2005/8/layout/orgChart1"/>
    <dgm:cxn modelId="{EC4D439E-88C8-4658-ACB6-E614BC50083C}" type="presParOf" srcId="{AB059960-2C86-4BD9-9429-65E294EB84E8}" destId="{66EC60D2-5123-4706-863E-E4EADDB2EFB2}" srcOrd="0" destOrd="0" presId="urn:microsoft.com/office/officeart/2005/8/layout/orgChart1"/>
    <dgm:cxn modelId="{865F276C-763A-4027-81FA-1D250A28A2BD}" type="presParOf" srcId="{66EC60D2-5123-4706-863E-E4EADDB2EFB2}" destId="{F38DBB60-033D-4427-B756-FD9EA3AFA3D9}" srcOrd="0" destOrd="0" presId="urn:microsoft.com/office/officeart/2005/8/layout/orgChart1"/>
    <dgm:cxn modelId="{7C949158-25C4-4C36-9EF2-600631ECFFA8}" type="presParOf" srcId="{66EC60D2-5123-4706-863E-E4EADDB2EFB2}" destId="{E9988F0F-4457-42F9-B97E-2090CDB05F60}" srcOrd="1" destOrd="0" presId="urn:microsoft.com/office/officeart/2005/8/layout/orgChart1"/>
    <dgm:cxn modelId="{E764B324-A06A-4311-A657-35F1C84EC324}" type="presParOf" srcId="{AB059960-2C86-4BD9-9429-65E294EB84E8}" destId="{4B93B42C-E0D3-43B9-892F-093214A06FC9}" srcOrd="1" destOrd="0" presId="urn:microsoft.com/office/officeart/2005/8/layout/orgChart1"/>
    <dgm:cxn modelId="{F0416F42-F00C-4EFE-9DA5-A7D6FCB636AC}" type="presParOf" srcId="{AB059960-2C86-4BD9-9429-65E294EB84E8}" destId="{6008836F-5ACC-439F-BEDC-4E6258B5BA46}" srcOrd="2" destOrd="0" presId="urn:microsoft.com/office/officeart/2005/8/layout/orgChart1"/>
    <dgm:cxn modelId="{004420A4-8CCA-4538-BAE2-649511135CC4}" type="presParOf" srcId="{E9FD33A8-3F93-402B-AF85-F1C4507FAD3B}" destId="{900A0DC5-7096-4853-9477-831DE341D9F1}" srcOrd="2" destOrd="0" presId="urn:microsoft.com/office/officeart/2005/8/layout/orgChart1"/>
    <dgm:cxn modelId="{E83F437E-A93A-4485-87CB-5456E630BED1}" type="presParOf" srcId="{6386C40C-6D7B-487B-9C61-EDA4202C1A1B}" destId="{DBCA71A4-2E30-4C04-9DA7-6BDEE689BA0A}" srcOrd="6" destOrd="0" presId="urn:microsoft.com/office/officeart/2005/8/layout/orgChart1"/>
    <dgm:cxn modelId="{8C038231-9A9B-4728-AF07-EA2B78E839FB}" type="presParOf" srcId="{6386C40C-6D7B-487B-9C61-EDA4202C1A1B}" destId="{87CAB120-2E2D-4233-8CD3-7F3D3B2F5597}" srcOrd="7" destOrd="0" presId="urn:microsoft.com/office/officeart/2005/8/layout/orgChart1"/>
    <dgm:cxn modelId="{307685CF-C6EC-465D-9B27-45C973DEE1B7}" type="presParOf" srcId="{87CAB120-2E2D-4233-8CD3-7F3D3B2F5597}" destId="{2677ECAB-BD80-42C3-A351-9D7B5C64D43C}" srcOrd="0" destOrd="0" presId="urn:microsoft.com/office/officeart/2005/8/layout/orgChart1"/>
    <dgm:cxn modelId="{3B293979-F01F-4B53-B7A2-DE73F074523C}" type="presParOf" srcId="{2677ECAB-BD80-42C3-A351-9D7B5C64D43C}" destId="{4C59AA7A-C9A0-4256-BF4E-5E4D0EA5DAD5}" srcOrd="0" destOrd="0" presId="urn:microsoft.com/office/officeart/2005/8/layout/orgChart1"/>
    <dgm:cxn modelId="{E95544E7-7D04-4728-BBA8-F3427875B7E8}" type="presParOf" srcId="{2677ECAB-BD80-42C3-A351-9D7B5C64D43C}" destId="{278E25ED-CB33-4BD0-91F3-FC6B37FCFA76}" srcOrd="1" destOrd="0" presId="urn:microsoft.com/office/officeart/2005/8/layout/orgChart1"/>
    <dgm:cxn modelId="{F2DE642C-A21B-42F4-A512-8C126069E4D8}" type="presParOf" srcId="{87CAB120-2E2D-4233-8CD3-7F3D3B2F5597}" destId="{86B4AE0B-7810-4C7F-9A10-DE164A6026CF}" srcOrd="1" destOrd="0" presId="urn:microsoft.com/office/officeart/2005/8/layout/orgChart1"/>
    <dgm:cxn modelId="{0A21F1C0-372D-4F22-B471-A27A477954C7}" type="presParOf" srcId="{86B4AE0B-7810-4C7F-9A10-DE164A6026CF}" destId="{C5408948-86C5-4ED1-9F03-916DA654F731}" srcOrd="0" destOrd="0" presId="urn:microsoft.com/office/officeart/2005/8/layout/orgChart1"/>
    <dgm:cxn modelId="{DA20D52F-3B61-485C-B016-4D9FFFD917A9}" type="presParOf" srcId="{86B4AE0B-7810-4C7F-9A10-DE164A6026CF}" destId="{D27210F0-3FFC-4D09-9F19-5100CD793FFA}" srcOrd="1" destOrd="0" presId="urn:microsoft.com/office/officeart/2005/8/layout/orgChart1"/>
    <dgm:cxn modelId="{8C56540E-E94A-41C8-8943-4DCE5BE0FD66}" type="presParOf" srcId="{D27210F0-3FFC-4D09-9F19-5100CD793FFA}" destId="{1E6744B4-FD72-4B67-8D58-8296E03940EF}" srcOrd="0" destOrd="0" presId="urn:microsoft.com/office/officeart/2005/8/layout/orgChart1"/>
    <dgm:cxn modelId="{3B0CFC35-7D09-469C-BE93-1F9A3FA69E65}" type="presParOf" srcId="{1E6744B4-FD72-4B67-8D58-8296E03940EF}" destId="{6628E847-F6A8-474E-95A0-5945E782FD8D}" srcOrd="0" destOrd="0" presId="urn:microsoft.com/office/officeart/2005/8/layout/orgChart1"/>
    <dgm:cxn modelId="{6A759C67-E5E3-4B6D-B014-B9E4D3497DBF}" type="presParOf" srcId="{1E6744B4-FD72-4B67-8D58-8296E03940EF}" destId="{79ECBB34-9416-46F0-98D4-90EFFC76B7AA}" srcOrd="1" destOrd="0" presId="urn:microsoft.com/office/officeart/2005/8/layout/orgChart1"/>
    <dgm:cxn modelId="{853C7443-F00D-48CB-8FCE-0C9E4208D4CA}" type="presParOf" srcId="{D27210F0-3FFC-4D09-9F19-5100CD793FFA}" destId="{821B93AF-0C3A-4E76-9093-E4904AAE43D2}" srcOrd="1" destOrd="0" presId="urn:microsoft.com/office/officeart/2005/8/layout/orgChart1"/>
    <dgm:cxn modelId="{30C375CC-8868-4B13-B0F5-970E9D9D5585}" type="presParOf" srcId="{D27210F0-3FFC-4D09-9F19-5100CD793FFA}" destId="{B43324D4-D4BC-4D95-80D3-97D6C7893CB7}" srcOrd="2" destOrd="0" presId="urn:microsoft.com/office/officeart/2005/8/layout/orgChart1"/>
    <dgm:cxn modelId="{A1734E0C-545E-4F1E-AA48-7A5F8F6A75C0}" type="presParOf" srcId="{86B4AE0B-7810-4C7F-9A10-DE164A6026CF}" destId="{1B94F193-AD17-4B23-9635-5257059B43D2}" srcOrd="2" destOrd="0" presId="urn:microsoft.com/office/officeart/2005/8/layout/orgChart1"/>
    <dgm:cxn modelId="{B921AC76-BEC0-4419-AEC4-A60122BD8ECB}" type="presParOf" srcId="{86B4AE0B-7810-4C7F-9A10-DE164A6026CF}" destId="{5AE9CD43-F11A-47E0-A0F4-B713BEA6E78F}" srcOrd="3" destOrd="0" presId="urn:microsoft.com/office/officeart/2005/8/layout/orgChart1"/>
    <dgm:cxn modelId="{C19DE46D-98D5-46F0-B98C-A5C6FB2B0F54}" type="presParOf" srcId="{5AE9CD43-F11A-47E0-A0F4-B713BEA6E78F}" destId="{FC380BAF-D4DC-4E49-8E3E-8BDD64D179C5}" srcOrd="0" destOrd="0" presId="urn:microsoft.com/office/officeart/2005/8/layout/orgChart1"/>
    <dgm:cxn modelId="{C6D9C649-7A10-483F-8AC1-594109E27C3B}" type="presParOf" srcId="{FC380BAF-D4DC-4E49-8E3E-8BDD64D179C5}" destId="{3D5B7B8F-21A8-4FC7-A3F1-8FDF892BAC5F}" srcOrd="0" destOrd="0" presId="urn:microsoft.com/office/officeart/2005/8/layout/orgChart1"/>
    <dgm:cxn modelId="{BD5E97D8-03F8-4105-8AD8-AB24ACDBA705}" type="presParOf" srcId="{FC380BAF-D4DC-4E49-8E3E-8BDD64D179C5}" destId="{936989A3-6BF9-4CBC-AF99-398F2C1F2BC2}" srcOrd="1" destOrd="0" presId="urn:microsoft.com/office/officeart/2005/8/layout/orgChart1"/>
    <dgm:cxn modelId="{E40E05D1-FC98-41C5-915E-F4DAC2AC72FA}" type="presParOf" srcId="{5AE9CD43-F11A-47E0-A0F4-B713BEA6E78F}" destId="{719CCE42-2102-4E2D-BE57-EA7A6DEA1125}" srcOrd="1" destOrd="0" presId="urn:microsoft.com/office/officeart/2005/8/layout/orgChart1"/>
    <dgm:cxn modelId="{80F67E15-8D14-4D67-85AA-D89CBB3FA4CA}" type="presParOf" srcId="{5AE9CD43-F11A-47E0-A0F4-B713BEA6E78F}" destId="{5A0602D4-4B55-45F2-8038-BEA89D9FF627}" srcOrd="2" destOrd="0" presId="urn:microsoft.com/office/officeart/2005/8/layout/orgChart1"/>
    <dgm:cxn modelId="{BAD07FF6-524B-49AB-BA78-5B0055B3761C}" type="presParOf" srcId="{86B4AE0B-7810-4C7F-9A10-DE164A6026CF}" destId="{7E284DBC-12D7-470F-9E20-E9BC2A70BCA4}" srcOrd="4" destOrd="0" presId="urn:microsoft.com/office/officeart/2005/8/layout/orgChart1"/>
    <dgm:cxn modelId="{DF896358-1A77-4D13-820E-02F6656B9B30}" type="presParOf" srcId="{86B4AE0B-7810-4C7F-9A10-DE164A6026CF}" destId="{2E8E68A7-3A1D-457E-8122-E0CFA33A21B3}" srcOrd="5" destOrd="0" presId="urn:microsoft.com/office/officeart/2005/8/layout/orgChart1"/>
    <dgm:cxn modelId="{A37ACC52-1634-41B6-BD3F-8C709D656308}" type="presParOf" srcId="{2E8E68A7-3A1D-457E-8122-E0CFA33A21B3}" destId="{94A1B0A3-1445-4C65-81C1-906D8FE5DFE0}" srcOrd="0" destOrd="0" presId="urn:microsoft.com/office/officeart/2005/8/layout/orgChart1"/>
    <dgm:cxn modelId="{7BCA131E-28AE-4D65-B448-8C2EF182B072}" type="presParOf" srcId="{94A1B0A3-1445-4C65-81C1-906D8FE5DFE0}" destId="{03660371-5E18-4911-9D14-D50BAA4CB6D8}" srcOrd="0" destOrd="0" presId="urn:microsoft.com/office/officeart/2005/8/layout/orgChart1"/>
    <dgm:cxn modelId="{D3C45513-079C-4380-94AB-451030CF2576}" type="presParOf" srcId="{94A1B0A3-1445-4C65-81C1-906D8FE5DFE0}" destId="{C35D46A3-1E63-4859-BBD6-AD21E681C12D}" srcOrd="1" destOrd="0" presId="urn:microsoft.com/office/officeart/2005/8/layout/orgChart1"/>
    <dgm:cxn modelId="{C4F13F1F-89B1-4B25-A42F-DB32E361146E}" type="presParOf" srcId="{2E8E68A7-3A1D-457E-8122-E0CFA33A21B3}" destId="{88E35CB7-4A99-4948-9403-6269213F8E78}" srcOrd="1" destOrd="0" presId="urn:microsoft.com/office/officeart/2005/8/layout/orgChart1"/>
    <dgm:cxn modelId="{D6D4FA3A-CFCE-488C-A763-12AF72B2CB5D}" type="presParOf" srcId="{2E8E68A7-3A1D-457E-8122-E0CFA33A21B3}" destId="{E2E9CB0C-D2FA-4DFE-B38C-5F763F9E44F9}" srcOrd="2" destOrd="0" presId="urn:microsoft.com/office/officeart/2005/8/layout/orgChart1"/>
    <dgm:cxn modelId="{F5C7FF65-5157-40C9-AE5F-B84B54EED123}" type="presParOf" srcId="{87CAB120-2E2D-4233-8CD3-7F3D3B2F5597}" destId="{AEF1ED89-B6D7-496B-A88B-79C16E3BF1D9}" srcOrd="2" destOrd="0" presId="urn:microsoft.com/office/officeart/2005/8/layout/orgChart1"/>
    <dgm:cxn modelId="{C8A4581F-7013-493E-9B0E-801BE6E87984}" type="presParOf" srcId="{6386C40C-6D7B-487B-9C61-EDA4202C1A1B}" destId="{F681E38F-5996-403F-B3D5-B7D2BA4A2671}" srcOrd="8" destOrd="0" presId="urn:microsoft.com/office/officeart/2005/8/layout/orgChart1"/>
    <dgm:cxn modelId="{AC6C1C79-125C-4BAF-9669-DAF3CC197F45}" type="presParOf" srcId="{6386C40C-6D7B-487B-9C61-EDA4202C1A1B}" destId="{6D6F056F-3F56-40FF-B0D1-F95D62505C54}" srcOrd="9" destOrd="0" presId="urn:microsoft.com/office/officeart/2005/8/layout/orgChart1"/>
    <dgm:cxn modelId="{622DB196-144A-487D-8818-F545E0260796}" type="presParOf" srcId="{6D6F056F-3F56-40FF-B0D1-F95D62505C54}" destId="{AA2F9AA5-5F75-49BC-A8F2-CF37FA9A7EE2}" srcOrd="0" destOrd="0" presId="urn:microsoft.com/office/officeart/2005/8/layout/orgChart1"/>
    <dgm:cxn modelId="{5F0C5EB9-1FE5-4422-8026-E6F19B88E3DF}" type="presParOf" srcId="{AA2F9AA5-5F75-49BC-A8F2-CF37FA9A7EE2}" destId="{874D15C3-2224-4CFE-968A-6F1609D052DD}" srcOrd="0" destOrd="0" presId="urn:microsoft.com/office/officeart/2005/8/layout/orgChart1"/>
    <dgm:cxn modelId="{0BF3E989-8043-4B9B-A01E-026233B18A89}" type="presParOf" srcId="{AA2F9AA5-5F75-49BC-A8F2-CF37FA9A7EE2}" destId="{7CBC68C6-08A6-4F16-B73F-87535068C162}" srcOrd="1" destOrd="0" presId="urn:microsoft.com/office/officeart/2005/8/layout/orgChart1"/>
    <dgm:cxn modelId="{E442D44A-548C-41CD-B011-5E703353AF28}" type="presParOf" srcId="{6D6F056F-3F56-40FF-B0D1-F95D62505C54}" destId="{BD4C4A5A-4444-4F0A-9046-2D7E8ACA3FAF}" srcOrd="1" destOrd="0" presId="urn:microsoft.com/office/officeart/2005/8/layout/orgChart1"/>
    <dgm:cxn modelId="{DC5645F3-D961-48EB-9F49-65A6D2326846}" type="presParOf" srcId="{6D6F056F-3F56-40FF-B0D1-F95D62505C54}" destId="{2374C781-90C6-4C05-8788-63FB40BD9E3E}" srcOrd="2" destOrd="0" presId="urn:microsoft.com/office/officeart/2005/8/layout/orgChart1"/>
    <dgm:cxn modelId="{CAEFCE53-AFE5-4C5E-8E7F-87B9A06C07F1}" type="presParOf" srcId="{6386C40C-6D7B-487B-9C61-EDA4202C1A1B}" destId="{9B30C86E-8905-4B48-BAEF-A0474F5235D3}" srcOrd="10" destOrd="0" presId="urn:microsoft.com/office/officeart/2005/8/layout/orgChart1"/>
    <dgm:cxn modelId="{0CCE0570-14E1-4889-9DF4-1904C8F93646}" type="presParOf" srcId="{6386C40C-6D7B-487B-9C61-EDA4202C1A1B}" destId="{066FB160-A3A6-4AA6-A2FC-B7FABA304CEA}" srcOrd="11" destOrd="0" presId="urn:microsoft.com/office/officeart/2005/8/layout/orgChart1"/>
    <dgm:cxn modelId="{B6F05726-3F5B-4A1D-9043-F8F7161975BC}" type="presParOf" srcId="{066FB160-A3A6-4AA6-A2FC-B7FABA304CEA}" destId="{3282C2DE-330F-4AE7-8585-FF2BC585512A}" srcOrd="0" destOrd="0" presId="urn:microsoft.com/office/officeart/2005/8/layout/orgChart1"/>
    <dgm:cxn modelId="{69879755-1568-42A2-808C-1064F3ACC84A}" type="presParOf" srcId="{3282C2DE-330F-4AE7-8585-FF2BC585512A}" destId="{8B426FFC-ED63-4AAE-B601-33339A8FB612}" srcOrd="0" destOrd="0" presId="urn:microsoft.com/office/officeart/2005/8/layout/orgChart1"/>
    <dgm:cxn modelId="{83491659-22D6-4F76-9289-05EBCB5B6A93}" type="presParOf" srcId="{3282C2DE-330F-4AE7-8585-FF2BC585512A}" destId="{D89C3096-F349-4FB9-9019-A5E069129D90}" srcOrd="1" destOrd="0" presId="urn:microsoft.com/office/officeart/2005/8/layout/orgChart1"/>
    <dgm:cxn modelId="{984D9720-C53C-47D1-91E9-556F35A216BD}" type="presParOf" srcId="{066FB160-A3A6-4AA6-A2FC-B7FABA304CEA}" destId="{1DFAF711-E8DF-4A29-9DEA-D7270D235068}" srcOrd="1" destOrd="0" presId="urn:microsoft.com/office/officeart/2005/8/layout/orgChart1"/>
    <dgm:cxn modelId="{15E0DC52-1AC0-417A-A2E8-6741F23C54EC}" type="presParOf" srcId="{066FB160-A3A6-4AA6-A2FC-B7FABA304CEA}" destId="{13907180-5F5F-4FC8-8056-D3431E49C753}" srcOrd="2" destOrd="0" presId="urn:microsoft.com/office/officeart/2005/8/layout/orgChart1"/>
    <dgm:cxn modelId="{7BF4924F-B58B-4B05-85EB-86043F40EC30}" type="presParOf" srcId="{6BCD4949-A8DB-429D-8B26-1CF64EA14ADA}" destId="{159EF3C7-5DC4-40AC-B1A2-4C3F932FBC7F}"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30C86E-8905-4B48-BAEF-A0474F5235D3}">
      <dsp:nvSpPr>
        <dsp:cNvPr id="0" name=""/>
        <dsp:cNvSpPr/>
      </dsp:nvSpPr>
      <dsp:spPr>
        <a:xfrm>
          <a:off x="3489512" y="1673118"/>
          <a:ext cx="2992649" cy="207754"/>
        </a:xfrm>
        <a:custGeom>
          <a:avLst/>
          <a:gdLst/>
          <a:ahLst/>
          <a:cxnLst/>
          <a:rect l="0" t="0" r="0" b="0"/>
          <a:pathLst>
            <a:path>
              <a:moveTo>
                <a:pt x="0" y="0"/>
              </a:moveTo>
              <a:lnTo>
                <a:pt x="0" y="103877"/>
              </a:lnTo>
              <a:lnTo>
                <a:pt x="2992649" y="103877"/>
              </a:lnTo>
              <a:lnTo>
                <a:pt x="2992649" y="20775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681E38F-5996-403F-B3D5-B7D2BA4A2671}">
      <dsp:nvSpPr>
        <dsp:cNvPr id="0" name=""/>
        <dsp:cNvSpPr/>
      </dsp:nvSpPr>
      <dsp:spPr>
        <a:xfrm>
          <a:off x="3489512" y="1673118"/>
          <a:ext cx="1795589" cy="207754"/>
        </a:xfrm>
        <a:custGeom>
          <a:avLst/>
          <a:gdLst/>
          <a:ahLst/>
          <a:cxnLst/>
          <a:rect l="0" t="0" r="0" b="0"/>
          <a:pathLst>
            <a:path>
              <a:moveTo>
                <a:pt x="0" y="0"/>
              </a:moveTo>
              <a:lnTo>
                <a:pt x="0" y="103877"/>
              </a:lnTo>
              <a:lnTo>
                <a:pt x="1795589" y="103877"/>
              </a:lnTo>
              <a:lnTo>
                <a:pt x="1795589" y="20775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E284DBC-12D7-470F-9E20-E9BC2A70BCA4}">
      <dsp:nvSpPr>
        <dsp:cNvPr id="0" name=""/>
        <dsp:cNvSpPr/>
      </dsp:nvSpPr>
      <dsp:spPr>
        <a:xfrm>
          <a:off x="3692319" y="2375525"/>
          <a:ext cx="148395" cy="1859894"/>
        </a:xfrm>
        <a:custGeom>
          <a:avLst/>
          <a:gdLst/>
          <a:ahLst/>
          <a:cxnLst/>
          <a:rect l="0" t="0" r="0" b="0"/>
          <a:pathLst>
            <a:path>
              <a:moveTo>
                <a:pt x="0" y="0"/>
              </a:moveTo>
              <a:lnTo>
                <a:pt x="0" y="1859894"/>
              </a:lnTo>
              <a:lnTo>
                <a:pt x="148395" y="185989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B94F193-AD17-4B23-9635-5257059B43D2}">
      <dsp:nvSpPr>
        <dsp:cNvPr id="0" name=""/>
        <dsp:cNvSpPr/>
      </dsp:nvSpPr>
      <dsp:spPr>
        <a:xfrm>
          <a:off x="3692319" y="2375525"/>
          <a:ext cx="148395" cy="1157487"/>
        </a:xfrm>
        <a:custGeom>
          <a:avLst/>
          <a:gdLst/>
          <a:ahLst/>
          <a:cxnLst/>
          <a:rect l="0" t="0" r="0" b="0"/>
          <a:pathLst>
            <a:path>
              <a:moveTo>
                <a:pt x="0" y="0"/>
              </a:moveTo>
              <a:lnTo>
                <a:pt x="0" y="1157487"/>
              </a:lnTo>
              <a:lnTo>
                <a:pt x="148395" y="115748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5408948-86C5-4ED1-9F03-916DA654F731}">
      <dsp:nvSpPr>
        <dsp:cNvPr id="0" name=""/>
        <dsp:cNvSpPr/>
      </dsp:nvSpPr>
      <dsp:spPr>
        <a:xfrm>
          <a:off x="3692319" y="2375525"/>
          <a:ext cx="148395" cy="455080"/>
        </a:xfrm>
        <a:custGeom>
          <a:avLst/>
          <a:gdLst/>
          <a:ahLst/>
          <a:cxnLst/>
          <a:rect l="0" t="0" r="0" b="0"/>
          <a:pathLst>
            <a:path>
              <a:moveTo>
                <a:pt x="0" y="0"/>
              </a:moveTo>
              <a:lnTo>
                <a:pt x="0" y="455080"/>
              </a:lnTo>
              <a:lnTo>
                <a:pt x="148395" y="45508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BCA71A4-2E30-4C04-9DA7-6BDEE689BA0A}">
      <dsp:nvSpPr>
        <dsp:cNvPr id="0" name=""/>
        <dsp:cNvSpPr/>
      </dsp:nvSpPr>
      <dsp:spPr>
        <a:xfrm>
          <a:off x="3489512" y="1673118"/>
          <a:ext cx="598529" cy="207754"/>
        </a:xfrm>
        <a:custGeom>
          <a:avLst/>
          <a:gdLst/>
          <a:ahLst/>
          <a:cxnLst/>
          <a:rect l="0" t="0" r="0" b="0"/>
          <a:pathLst>
            <a:path>
              <a:moveTo>
                <a:pt x="0" y="0"/>
              </a:moveTo>
              <a:lnTo>
                <a:pt x="0" y="103877"/>
              </a:lnTo>
              <a:lnTo>
                <a:pt x="598529" y="103877"/>
              </a:lnTo>
              <a:lnTo>
                <a:pt x="598529" y="20775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34FCCF2-D755-4E1C-91CF-5A9BA1ADF105}">
      <dsp:nvSpPr>
        <dsp:cNvPr id="0" name=""/>
        <dsp:cNvSpPr/>
      </dsp:nvSpPr>
      <dsp:spPr>
        <a:xfrm>
          <a:off x="2495259" y="2375525"/>
          <a:ext cx="148395" cy="1859894"/>
        </a:xfrm>
        <a:custGeom>
          <a:avLst/>
          <a:gdLst/>
          <a:ahLst/>
          <a:cxnLst/>
          <a:rect l="0" t="0" r="0" b="0"/>
          <a:pathLst>
            <a:path>
              <a:moveTo>
                <a:pt x="0" y="0"/>
              </a:moveTo>
              <a:lnTo>
                <a:pt x="0" y="1859894"/>
              </a:lnTo>
              <a:lnTo>
                <a:pt x="148395" y="185989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B4CBCD-EF01-4CF9-8244-83D69141C9E3}">
      <dsp:nvSpPr>
        <dsp:cNvPr id="0" name=""/>
        <dsp:cNvSpPr/>
      </dsp:nvSpPr>
      <dsp:spPr>
        <a:xfrm>
          <a:off x="2495259" y="2375525"/>
          <a:ext cx="148395" cy="1157487"/>
        </a:xfrm>
        <a:custGeom>
          <a:avLst/>
          <a:gdLst/>
          <a:ahLst/>
          <a:cxnLst/>
          <a:rect l="0" t="0" r="0" b="0"/>
          <a:pathLst>
            <a:path>
              <a:moveTo>
                <a:pt x="0" y="0"/>
              </a:moveTo>
              <a:lnTo>
                <a:pt x="0" y="1157487"/>
              </a:lnTo>
              <a:lnTo>
                <a:pt x="148395" y="115748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5FFA03-0AA9-4EDD-AA3F-FFDED846892F}">
      <dsp:nvSpPr>
        <dsp:cNvPr id="0" name=""/>
        <dsp:cNvSpPr/>
      </dsp:nvSpPr>
      <dsp:spPr>
        <a:xfrm>
          <a:off x="2495259" y="2375525"/>
          <a:ext cx="148395" cy="455080"/>
        </a:xfrm>
        <a:custGeom>
          <a:avLst/>
          <a:gdLst/>
          <a:ahLst/>
          <a:cxnLst/>
          <a:rect l="0" t="0" r="0" b="0"/>
          <a:pathLst>
            <a:path>
              <a:moveTo>
                <a:pt x="0" y="0"/>
              </a:moveTo>
              <a:lnTo>
                <a:pt x="0" y="455080"/>
              </a:lnTo>
              <a:lnTo>
                <a:pt x="148395" y="45508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A65201-D167-429E-BC01-4BD43FA3633B}">
      <dsp:nvSpPr>
        <dsp:cNvPr id="0" name=""/>
        <dsp:cNvSpPr/>
      </dsp:nvSpPr>
      <dsp:spPr>
        <a:xfrm>
          <a:off x="2890982" y="1673118"/>
          <a:ext cx="598529" cy="207754"/>
        </a:xfrm>
        <a:custGeom>
          <a:avLst/>
          <a:gdLst/>
          <a:ahLst/>
          <a:cxnLst/>
          <a:rect l="0" t="0" r="0" b="0"/>
          <a:pathLst>
            <a:path>
              <a:moveTo>
                <a:pt x="598529" y="0"/>
              </a:moveTo>
              <a:lnTo>
                <a:pt x="598529" y="103877"/>
              </a:lnTo>
              <a:lnTo>
                <a:pt x="0" y="103877"/>
              </a:lnTo>
              <a:lnTo>
                <a:pt x="0" y="20775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0EBD79C-6AA1-4A64-9343-14CD548E93FD}">
      <dsp:nvSpPr>
        <dsp:cNvPr id="0" name=""/>
        <dsp:cNvSpPr/>
      </dsp:nvSpPr>
      <dsp:spPr>
        <a:xfrm>
          <a:off x="1335160" y="2363203"/>
          <a:ext cx="111435" cy="1872216"/>
        </a:xfrm>
        <a:custGeom>
          <a:avLst/>
          <a:gdLst/>
          <a:ahLst/>
          <a:cxnLst/>
          <a:rect l="0" t="0" r="0" b="0"/>
          <a:pathLst>
            <a:path>
              <a:moveTo>
                <a:pt x="0" y="0"/>
              </a:moveTo>
              <a:lnTo>
                <a:pt x="0" y="1872216"/>
              </a:lnTo>
              <a:lnTo>
                <a:pt x="111435" y="1872216"/>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1896315-BBBA-4744-9693-42034F6D30D7}">
      <dsp:nvSpPr>
        <dsp:cNvPr id="0" name=""/>
        <dsp:cNvSpPr/>
      </dsp:nvSpPr>
      <dsp:spPr>
        <a:xfrm>
          <a:off x="1335160" y="2363203"/>
          <a:ext cx="111435" cy="1169809"/>
        </a:xfrm>
        <a:custGeom>
          <a:avLst/>
          <a:gdLst/>
          <a:ahLst/>
          <a:cxnLst/>
          <a:rect l="0" t="0" r="0" b="0"/>
          <a:pathLst>
            <a:path>
              <a:moveTo>
                <a:pt x="0" y="0"/>
              </a:moveTo>
              <a:lnTo>
                <a:pt x="0" y="1169809"/>
              </a:lnTo>
              <a:lnTo>
                <a:pt x="111435" y="1169809"/>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40DF168-2FE9-49B6-9957-995A66C5A89C}">
      <dsp:nvSpPr>
        <dsp:cNvPr id="0" name=""/>
        <dsp:cNvSpPr/>
      </dsp:nvSpPr>
      <dsp:spPr>
        <a:xfrm>
          <a:off x="1335160" y="2363203"/>
          <a:ext cx="111435" cy="467402"/>
        </a:xfrm>
        <a:custGeom>
          <a:avLst/>
          <a:gdLst/>
          <a:ahLst/>
          <a:cxnLst/>
          <a:rect l="0" t="0" r="0" b="0"/>
          <a:pathLst>
            <a:path>
              <a:moveTo>
                <a:pt x="0" y="0"/>
              </a:moveTo>
              <a:lnTo>
                <a:pt x="0" y="467402"/>
              </a:lnTo>
              <a:lnTo>
                <a:pt x="111435" y="467402"/>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BB7D168-2377-48FF-8C08-C93298A20D72}">
      <dsp:nvSpPr>
        <dsp:cNvPr id="0" name=""/>
        <dsp:cNvSpPr/>
      </dsp:nvSpPr>
      <dsp:spPr>
        <a:xfrm>
          <a:off x="1730882" y="1673118"/>
          <a:ext cx="1758629" cy="195432"/>
        </a:xfrm>
        <a:custGeom>
          <a:avLst/>
          <a:gdLst/>
          <a:ahLst/>
          <a:cxnLst/>
          <a:rect l="0" t="0" r="0" b="0"/>
          <a:pathLst>
            <a:path>
              <a:moveTo>
                <a:pt x="1758629" y="0"/>
              </a:moveTo>
              <a:lnTo>
                <a:pt x="1758629" y="91555"/>
              </a:lnTo>
              <a:lnTo>
                <a:pt x="0" y="91555"/>
              </a:lnTo>
              <a:lnTo>
                <a:pt x="0" y="19543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423CEB3-DEEE-46A1-ACF2-5C5AFA5A1565}">
      <dsp:nvSpPr>
        <dsp:cNvPr id="0" name=""/>
        <dsp:cNvSpPr/>
      </dsp:nvSpPr>
      <dsp:spPr>
        <a:xfrm>
          <a:off x="101140" y="2375525"/>
          <a:ext cx="148395" cy="1859894"/>
        </a:xfrm>
        <a:custGeom>
          <a:avLst/>
          <a:gdLst/>
          <a:ahLst/>
          <a:cxnLst/>
          <a:rect l="0" t="0" r="0" b="0"/>
          <a:pathLst>
            <a:path>
              <a:moveTo>
                <a:pt x="0" y="0"/>
              </a:moveTo>
              <a:lnTo>
                <a:pt x="0" y="1859894"/>
              </a:lnTo>
              <a:lnTo>
                <a:pt x="148395" y="1859894"/>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7D9785B-EFA3-4DD6-A463-1BFD1C3AA660}">
      <dsp:nvSpPr>
        <dsp:cNvPr id="0" name=""/>
        <dsp:cNvSpPr/>
      </dsp:nvSpPr>
      <dsp:spPr>
        <a:xfrm>
          <a:off x="101140" y="2375525"/>
          <a:ext cx="148395" cy="1157487"/>
        </a:xfrm>
        <a:custGeom>
          <a:avLst/>
          <a:gdLst/>
          <a:ahLst/>
          <a:cxnLst/>
          <a:rect l="0" t="0" r="0" b="0"/>
          <a:pathLst>
            <a:path>
              <a:moveTo>
                <a:pt x="0" y="0"/>
              </a:moveTo>
              <a:lnTo>
                <a:pt x="0" y="1157487"/>
              </a:lnTo>
              <a:lnTo>
                <a:pt x="148395" y="1157487"/>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A982A7E-B4FD-4213-A7C8-F098EC0A4FDC}">
      <dsp:nvSpPr>
        <dsp:cNvPr id="0" name=""/>
        <dsp:cNvSpPr/>
      </dsp:nvSpPr>
      <dsp:spPr>
        <a:xfrm>
          <a:off x="101140" y="2375525"/>
          <a:ext cx="148395" cy="455080"/>
        </a:xfrm>
        <a:custGeom>
          <a:avLst/>
          <a:gdLst/>
          <a:ahLst/>
          <a:cxnLst/>
          <a:rect l="0" t="0" r="0" b="0"/>
          <a:pathLst>
            <a:path>
              <a:moveTo>
                <a:pt x="0" y="0"/>
              </a:moveTo>
              <a:lnTo>
                <a:pt x="0" y="455080"/>
              </a:lnTo>
              <a:lnTo>
                <a:pt x="148395" y="455080"/>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57585FF-BC1C-4C73-945F-E1F629798044}">
      <dsp:nvSpPr>
        <dsp:cNvPr id="0" name=""/>
        <dsp:cNvSpPr/>
      </dsp:nvSpPr>
      <dsp:spPr>
        <a:xfrm>
          <a:off x="496862" y="1673118"/>
          <a:ext cx="2992649" cy="207754"/>
        </a:xfrm>
        <a:custGeom>
          <a:avLst/>
          <a:gdLst/>
          <a:ahLst/>
          <a:cxnLst/>
          <a:rect l="0" t="0" r="0" b="0"/>
          <a:pathLst>
            <a:path>
              <a:moveTo>
                <a:pt x="2992649" y="0"/>
              </a:moveTo>
              <a:lnTo>
                <a:pt x="2992649" y="103877"/>
              </a:lnTo>
              <a:lnTo>
                <a:pt x="0" y="103877"/>
              </a:lnTo>
              <a:lnTo>
                <a:pt x="0" y="20775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1AA3D7F-F1B4-42AE-AB40-B403F72D2414}">
      <dsp:nvSpPr>
        <dsp:cNvPr id="0" name=""/>
        <dsp:cNvSpPr/>
      </dsp:nvSpPr>
      <dsp:spPr>
        <a:xfrm>
          <a:off x="2994859" y="1178465"/>
          <a:ext cx="989305" cy="494652"/>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District Commissioner</a:t>
          </a:r>
        </a:p>
      </dsp:txBody>
      <dsp:txXfrm>
        <a:off x="2994859" y="1178465"/>
        <a:ext cx="989305" cy="494652"/>
      </dsp:txXfrm>
    </dsp:sp>
    <dsp:sp modelId="{8E8E7FB7-87BD-40AA-BCC8-D3F127AC8AAC}">
      <dsp:nvSpPr>
        <dsp:cNvPr id="0" name=""/>
        <dsp:cNvSpPr/>
      </dsp:nvSpPr>
      <dsp:spPr>
        <a:xfrm>
          <a:off x="2209" y="1880872"/>
          <a:ext cx="989305" cy="494652"/>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ADC</a:t>
          </a:r>
        </a:p>
      </dsp:txBody>
      <dsp:txXfrm>
        <a:off x="2209" y="1880872"/>
        <a:ext cx="989305" cy="494652"/>
      </dsp:txXfrm>
    </dsp:sp>
    <dsp:sp modelId="{5D4DAFC1-FFB6-46EE-9F2A-87BFA06F115E}">
      <dsp:nvSpPr>
        <dsp:cNvPr id="0" name=""/>
        <dsp:cNvSpPr/>
      </dsp:nvSpPr>
      <dsp:spPr>
        <a:xfrm>
          <a:off x="249536" y="2583279"/>
          <a:ext cx="989305" cy="49465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bg1"/>
              </a:solidFill>
            </a:rPr>
            <a:t>Unit Commissioner</a:t>
          </a:r>
        </a:p>
      </dsp:txBody>
      <dsp:txXfrm>
        <a:off x="249536" y="2583279"/>
        <a:ext cx="989305" cy="494652"/>
      </dsp:txXfrm>
    </dsp:sp>
    <dsp:sp modelId="{6C157DCF-C60C-4DE4-9EAA-E269351792FB}">
      <dsp:nvSpPr>
        <dsp:cNvPr id="0" name=""/>
        <dsp:cNvSpPr/>
      </dsp:nvSpPr>
      <dsp:spPr>
        <a:xfrm>
          <a:off x="249536" y="3285686"/>
          <a:ext cx="989305" cy="49465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t>Unit Commissioner</a:t>
          </a:r>
        </a:p>
      </dsp:txBody>
      <dsp:txXfrm>
        <a:off x="249536" y="3285686"/>
        <a:ext cx="989305" cy="494652"/>
      </dsp:txXfrm>
    </dsp:sp>
    <dsp:sp modelId="{90671BFF-A3BC-4B12-9C36-E2C0A9F69232}">
      <dsp:nvSpPr>
        <dsp:cNvPr id="0" name=""/>
        <dsp:cNvSpPr/>
      </dsp:nvSpPr>
      <dsp:spPr>
        <a:xfrm>
          <a:off x="249536" y="3988093"/>
          <a:ext cx="989305" cy="49465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kern="1200"/>
            <a:t>Unit Commissioner</a:t>
          </a:r>
        </a:p>
      </dsp:txBody>
      <dsp:txXfrm>
        <a:off x="249536" y="3988093"/>
        <a:ext cx="989305" cy="494652"/>
      </dsp:txXfrm>
    </dsp:sp>
    <dsp:sp modelId="{500C496B-2AC1-47B4-9217-16979C5C4EE3}">
      <dsp:nvSpPr>
        <dsp:cNvPr id="0" name=""/>
        <dsp:cNvSpPr/>
      </dsp:nvSpPr>
      <dsp:spPr>
        <a:xfrm>
          <a:off x="1236229" y="1868550"/>
          <a:ext cx="989305" cy="494652"/>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ADC</a:t>
          </a:r>
        </a:p>
      </dsp:txBody>
      <dsp:txXfrm>
        <a:off x="1236229" y="1868550"/>
        <a:ext cx="989305" cy="494652"/>
      </dsp:txXfrm>
    </dsp:sp>
    <dsp:sp modelId="{CFF6ECBA-1E96-45FB-8E2A-5BB646A148E4}">
      <dsp:nvSpPr>
        <dsp:cNvPr id="0" name=""/>
        <dsp:cNvSpPr/>
      </dsp:nvSpPr>
      <dsp:spPr>
        <a:xfrm>
          <a:off x="1446595" y="2583279"/>
          <a:ext cx="989305" cy="49465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t>Unit Commissioner</a:t>
          </a:r>
        </a:p>
      </dsp:txBody>
      <dsp:txXfrm>
        <a:off x="1446595" y="2583279"/>
        <a:ext cx="989305" cy="494652"/>
      </dsp:txXfrm>
    </dsp:sp>
    <dsp:sp modelId="{D62FF8F2-2951-450B-A3E0-8A902168D6D1}">
      <dsp:nvSpPr>
        <dsp:cNvPr id="0" name=""/>
        <dsp:cNvSpPr/>
      </dsp:nvSpPr>
      <dsp:spPr>
        <a:xfrm>
          <a:off x="1446595" y="3285686"/>
          <a:ext cx="989305" cy="49465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t>Unit Commissioner</a:t>
          </a:r>
        </a:p>
      </dsp:txBody>
      <dsp:txXfrm>
        <a:off x="1446595" y="3285686"/>
        <a:ext cx="989305" cy="494652"/>
      </dsp:txXfrm>
    </dsp:sp>
    <dsp:sp modelId="{76ADCDCD-58D6-4624-AA92-52487E8FF285}">
      <dsp:nvSpPr>
        <dsp:cNvPr id="0" name=""/>
        <dsp:cNvSpPr/>
      </dsp:nvSpPr>
      <dsp:spPr>
        <a:xfrm>
          <a:off x="1446595" y="3988093"/>
          <a:ext cx="989305" cy="49465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t>Unit Commissioner</a:t>
          </a:r>
        </a:p>
      </dsp:txBody>
      <dsp:txXfrm>
        <a:off x="1446595" y="3988093"/>
        <a:ext cx="989305" cy="494652"/>
      </dsp:txXfrm>
    </dsp:sp>
    <dsp:sp modelId="{7B9662A4-D07B-46F3-AD56-CD5FC93BB674}">
      <dsp:nvSpPr>
        <dsp:cNvPr id="0" name=""/>
        <dsp:cNvSpPr/>
      </dsp:nvSpPr>
      <dsp:spPr>
        <a:xfrm>
          <a:off x="2396329" y="1880872"/>
          <a:ext cx="989305" cy="494652"/>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ADC</a:t>
          </a:r>
        </a:p>
      </dsp:txBody>
      <dsp:txXfrm>
        <a:off x="2396329" y="1880872"/>
        <a:ext cx="989305" cy="494652"/>
      </dsp:txXfrm>
    </dsp:sp>
    <dsp:sp modelId="{EDFBCF02-30B0-4391-958D-D271D54E1383}">
      <dsp:nvSpPr>
        <dsp:cNvPr id="0" name=""/>
        <dsp:cNvSpPr/>
      </dsp:nvSpPr>
      <dsp:spPr>
        <a:xfrm>
          <a:off x="2643655" y="2583279"/>
          <a:ext cx="989305" cy="49465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t>Unit Commissioner</a:t>
          </a:r>
        </a:p>
      </dsp:txBody>
      <dsp:txXfrm>
        <a:off x="2643655" y="2583279"/>
        <a:ext cx="989305" cy="494652"/>
      </dsp:txXfrm>
    </dsp:sp>
    <dsp:sp modelId="{DB87F0E3-8D72-4A26-ACA8-D3721DA549BA}">
      <dsp:nvSpPr>
        <dsp:cNvPr id="0" name=""/>
        <dsp:cNvSpPr/>
      </dsp:nvSpPr>
      <dsp:spPr>
        <a:xfrm>
          <a:off x="2643655" y="3285686"/>
          <a:ext cx="989305" cy="49465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t>Unit Commissioner</a:t>
          </a:r>
        </a:p>
      </dsp:txBody>
      <dsp:txXfrm>
        <a:off x="2643655" y="3285686"/>
        <a:ext cx="989305" cy="494652"/>
      </dsp:txXfrm>
    </dsp:sp>
    <dsp:sp modelId="{F38DBB60-033D-4427-B756-FD9EA3AFA3D9}">
      <dsp:nvSpPr>
        <dsp:cNvPr id="0" name=""/>
        <dsp:cNvSpPr/>
      </dsp:nvSpPr>
      <dsp:spPr>
        <a:xfrm>
          <a:off x="2643655" y="3988093"/>
          <a:ext cx="989305" cy="494652"/>
        </a:xfrm>
        <a:prstGeom prst="rect">
          <a:avLst/>
        </a:prstGeom>
        <a:solidFill>
          <a:schemeClr val="accent6">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t>Unit Commissioner</a:t>
          </a:r>
        </a:p>
      </dsp:txBody>
      <dsp:txXfrm>
        <a:off x="2643655" y="3988093"/>
        <a:ext cx="989305" cy="494652"/>
      </dsp:txXfrm>
    </dsp:sp>
    <dsp:sp modelId="{4C59AA7A-C9A0-4256-BF4E-5E4D0EA5DAD5}">
      <dsp:nvSpPr>
        <dsp:cNvPr id="0" name=""/>
        <dsp:cNvSpPr/>
      </dsp:nvSpPr>
      <dsp:spPr>
        <a:xfrm>
          <a:off x="3593389" y="1880872"/>
          <a:ext cx="989305" cy="494652"/>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Roundtable Commissioner</a:t>
          </a:r>
        </a:p>
      </dsp:txBody>
      <dsp:txXfrm>
        <a:off x="3593389" y="1880872"/>
        <a:ext cx="989305" cy="494652"/>
      </dsp:txXfrm>
    </dsp:sp>
    <dsp:sp modelId="{6628E847-F6A8-474E-95A0-5945E782FD8D}">
      <dsp:nvSpPr>
        <dsp:cNvPr id="0" name=""/>
        <dsp:cNvSpPr/>
      </dsp:nvSpPr>
      <dsp:spPr>
        <a:xfrm>
          <a:off x="3840715" y="2583279"/>
          <a:ext cx="989305" cy="494652"/>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Assistant Roundtable Commissioner</a:t>
          </a:r>
        </a:p>
      </dsp:txBody>
      <dsp:txXfrm>
        <a:off x="3840715" y="2583279"/>
        <a:ext cx="989305" cy="494652"/>
      </dsp:txXfrm>
    </dsp:sp>
    <dsp:sp modelId="{3D5B7B8F-21A8-4FC7-A3F1-8FDF892BAC5F}">
      <dsp:nvSpPr>
        <dsp:cNvPr id="0" name=""/>
        <dsp:cNvSpPr/>
      </dsp:nvSpPr>
      <dsp:spPr>
        <a:xfrm>
          <a:off x="3840715" y="3285686"/>
          <a:ext cx="989305" cy="494652"/>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Assistant Roundtable Commissioner</a:t>
          </a:r>
        </a:p>
      </dsp:txBody>
      <dsp:txXfrm>
        <a:off x="3840715" y="3285686"/>
        <a:ext cx="989305" cy="494652"/>
      </dsp:txXfrm>
    </dsp:sp>
    <dsp:sp modelId="{03660371-5E18-4911-9D14-D50BAA4CB6D8}">
      <dsp:nvSpPr>
        <dsp:cNvPr id="0" name=""/>
        <dsp:cNvSpPr/>
      </dsp:nvSpPr>
      <dsp:spPr>
        <a:xfrm>
          <a:off x="3840715" y="3988093"/>
          <a:ext cx="989305" cy="494652"/>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Assistant Roundtable Commissioner</a:t>
          </a:r>
        </a:p>
      </dsp:txBody>
      <dsp:txXfrm>
        <a:off x="3840715" y="3988093"/>
        <a:ext cx="989305" cy="494652"/>
      </dsp:txXfrm>
    </dsp:sp>
    <dsp:sp modelId="{874D15C3-2224-4CFE-968A-6F1609D052DD}">
      <dsp:nvSpPr>
        <dsp:cNvPr id="0" name=""/>
        <dsp:cNvSpPr/>
      </dsp:nvSpPr>
      <dsp:spPr>
        <a:xfrm>
          <a:off x="4790448" y="1880872"/>
          <a:ext cx="989305" cy="494652"/>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ADC Training</a:t>
          </a:r>
        </a:p>
      </dsp:txBody>
      <dsp:txXfrm>
        <a:off x="4790448" y="1880872"/>
        <a:ext cx="989305" cy="494652"/>
      </dsp:txXfrm>
    </dsp:sp>
    <dsp:sp modelId="{8B426FFC-ED63-4AAE-B601-33339A8FB612}">
      <dsp:nvSpPr>
        <dsp:cNvPr id="0" name=""/>
        <dsp:cNvSpPr/>
      </dsp:nvSpPr>
      <dsp:spPr>
        <a:xfrm>
          <a:off x="5987508" y="1880872"/>
          <a:ext cx="989305" cy="494652"/>
        </a:xfrm>
        <a:prstGeom prst="rect">
          <a:avLst/>
        </a:prstGeom>
        <a:solidFill>
          <a:srgbClr val="FFFF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US" sz="1100" b="1" kern="1200">
              <a:solidFill>
                <a:schemeClr val="tx1"/>
              </a:solidFill>
            </a:rPr>
            <a:t>ADC Administration</a:t>
          </a:r>
        </a:p>
      </dsp:txBody>
      <dsp:txXfrm>
        <a:off x="5987508" y="1880872"/>
        <a:ext cx="989305" cy="49465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4A4AF5-6D0E-4D10-8CED-39989F006B33}" type="datetimeFigureOut">
              <a:rPr lang="en-US" smtClean="0"/>
              <a:t>8/27/2025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209D42-D37B-4392-BAD0-04E2D0A8F115}" type="slidenum">
              <a:rPr lang="en-US" smtClean="0"/>
              <a:t>‹#›</a:t>
            </a:fld>
            <a:endParaRPr lang="en-US"/>
          </a:p>
        </p:txBody>
      </p:sp>
    </p:spTree>
    <p:extLst>
      <p:ext uri="{BB962C8B-B14F-4D97-AF65-F5344CB8AC3E}">
        <p14:creationId xmlns:p14="http://schemas.microsoft.com/office/powerpoint/2010/main" val="38602325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3" Type="http://schemas.openxmlformats.org/officeDocument/2006/relationships/hyperlink" Target="https://www.scouting.org/commissioners/training/continuing-education/" TargetMode="External"/><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3" Type="http://schemas.openxmlformats.org/officeDocument/2006/relationships/hyperlink" Target="http://www.scouting.org/commissioners/manuals" TargetMode="External"/><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Welcome to District and Assistant District Commissioner basic training. Congratulations on being chosen to serve in these very important positions. </a:t>
            </a:r>
          </a:p>
          <a:p>
            <a:r>
              <a:rPr lang="en-US" dirty="0"/>
              <a:t>This session will provide newly-appointed district and assistant district commissioners with key information needed to begin a successful term of service. </a:t>
            </a:r>
          </a:p>
          <a:p>
            <a:endParaRPr lang="en-US" dirty="0"/>
          </a:p>
          <a:p>
            <a:r>
              <a:rPr lang="en-US" dirty="0"/>
              <a:t>(Introduce instructors.  If time allows, have participant introductions also.)</a:t>
            </a:r>
          </a:p>
          <a:p>
            <a:endParaRPr lang="en-US" dirty="0"/>
          </a:p>
          <a:p>
            <a:r>
              <a:rPr lang="en-US" dirty="0"/>
              <a:t>For Virtual training:</a:t>
            </a:r>
          </a:p>
          <a:p>
            <a:r>
              <a:rPr lang="en-US" dirty="0"/>
              <a:t>Raise your hand for questions or enter into Chat – we will answer when we can.</a:t>
            </a:r>
          </a:p>
          <a:p>
            <a:r>
              <a:rPr lang="en-US" dirty="0"/>
              <a:t>Please mute unless we have a question for group or discussion time.</a:t>
            </a:r>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a:t>
            </a:fld>
            <a:endParaRPr lang="en-US"/>
          </a:p>
        </p:txBody>
      </p:sp>
    </p:spTree>
    <p:extLst>
      <p:ext uri="{BB962C8B-B14F-4D97-AF65-F5344CB8AC3E}">
        <p14:creationId xmlns:p14="http://schemas.microsoft.com/office/powerpoint/2010/main" val="17566821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6A636-CAE2-ABE9-CBBC-1DBC7CC341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FB05E7-F419-2EE7-E0E6-0634EC710F5B}"/>
              </a:ext>
            </a:extLst>
          </p:cNvPr>
          <p:cNvSpPr>
            <a:spLocks noGrp="1" noRot="1" noChangeAspect="1"/>
          </p:cNvSpPr>
          <p:nvPr>
            <p:ph type="sldImg"/>
          </p:nvPr>
        </p:nvSpPr>
        <p:spPr>
          <a:xfrm>
            <a:off x="2055813" y="390525"/>
            <a:ext cx="2744787" cy="2058988"/>
          </a:xfrm>
        </p:spPr>
      </p:sp>
      <p:sp>
        <p:nvSpPr>
          <p:cNvPr id="3" name="Notes Placeholder 2">
            <a:extLst>
              <a:ext uri="{FF2B5EF4-FFF2-40B4-BE49-F238E27FC236}">
                <a16:creationId xmlns:a16="http://schemas.microsoft.com/office/drawing/2014/main" id="{AE451874-A1AF-5665-9E39-4D30AA9E3800}"/>
              </a:ext>
            </a:extLst>
          </p:cNvPr>
          <p:cNvSpPr>
            <a:spLocks noGrp="1"/>
          </p:cNvSpPr>
          <p:nvPr>
            <p:ph type="body" idx="1"/>
          </p:nvPr>
        </p:nvSpPr>
        <p:spPr>
          <a:xfrm>
            <a:off x="685006" y="2823264"/>
            <a:ext cx="5486400" cy="462782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a:effectLst/>
                <a:latin typeface="Calibri" panose="020F0502020204030204" pitchFamily="34" charset="0"/>
                <a:ea typeface="Calibri" panose="020F0502020204030204" pitchFamily="34" charset="0"/>
              </a:rPr>
              <a:t>Unit Metrics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a:effectLst/>
                <a:latin typeface="Calibri" panose="020F0502020204030204" pitchFamily="34" charset="0"/>
                <a:ea typeface="Calibri" panose="020F0502020204030204" pitchFamily="34" charset="0"/>
              </a:rPr>
              <a:t>The first thing a unit commissioner must do is get to know the unit and its people.  This may take several visits. </a:t>
            </a:r>
            <a:r>
              <a:rPr lang="en-US" dirty="0">
                <a:effectLst/>
                <a:latin typeface="Calibri"/>
                <a:ea typeface="Calibri"/>
                <a:cs typeface="Calibri"/>
              </a:rPr>
              <a:t>Unit</a:t>
            </a:r>
            <a:r>
              <a:rPr lang="en-US" dirty="0">
                <a:latin typeface="Calibri"/>
                <a:ea typeface="Calibri"/>
                <a:cs typeface="Calibri"/>
              </a:rPr>
              <a:t> </a:t>
            </a:r>
            <a:r>
              <a:rPr lang="en-US" dirty="0">
                <a:effectLst/>
                <a:latin typeface="Calibri"/>
                <a:ea typeface="Calibri"/>
                <a:cs typeface="Calibri"/>
              </a:rPr>
              <a:t>metrics are an objective starting point for discussions </a:t>
            </a:r>
            <a:r>
              <a:rPr lang="en-US" u="none" dirty="0">
                <a:effectLst/>
                <a:latin typeface="Calibri"/>
                <a:ea typeface="Calibri"/>
                <a:cs typeface="Calibri"/>
              </a:rPr>
              <a:t>after </a:t>
            </a:r>
            <a:r>
              <a:rPr lang="en-US" u="none" dirty="0">
                <a:latin typeface="Calibri"/>
                <a:ea typeface="Calibri"/>
                <a:cs typeface="Calibri"/>
              </a:rPr>
              <a:t>a relationship is established</a:t>
            </a:r>
            <a:r>
              <a:rPr lang="en-US" u="none" dirty="0">
                <a:effectLst/>
                <a:latin typeface="Calibri"/>
                <a:ea typeface="Calibri"/>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u="sng" dirty="0">
                <a:effectLst/>
                <a:latin typeface="Calibri" panose="020F0502020204030204" pitchFamily="34" charset="0"/>
                <a:ea typeface="Calibri" panose="020F0502020204030204" pitchFamily="34" charset="0"/>
              </a:rPr>
            </a:br>
            <a:r>
              <a:rPr lang="en-US" dirty="0">
                <a:effectLst/>
                <a:latin typeface="Calibri" panose="020F0502020204030204" pitchFamily="34" charset="0"/>
                <a:ea typeface="Calibri" panose="020F0502020204030204" pitchFamily="34" charset="0"/>
              </a:rPr>
              <a:t>These provide insight into a unit’s overall status, enabling you and the unit's Scouters to collaborate and improve the unit’s ability to deliver the promise of Scouting. They are </a:t>
            </a:r>
            <a:r>
              <a:rPr lang="en-US" b="1" dirty="0">
                <a:effectLst/>
                <a:latin typeface="Calibri" panose="020F0502020204030204" pitchFamily="34" charset="0"/>
                <a:ea typeface="Calibri" panose="020F0502020204030204" pitchFamily="34" charset="0"/>
              </a:rPr>
              <a:t>not </a:t>
            </a:r>
            <a:r>
              <a:rPr lang="en-US" dirty="0">
                <a:effectLst/>
                <a:latin typeface="Calibri" panose="020F0502020204030204" pitchFamily="34" charset="0"/>
                <a:ea typeface="Calibri" panose="020F0502020204030204" pitchFamily="34" charset="0"/>
              </a:rPr>
              <a:t>intended to compare one unit to </a:t>
            </a:r>
            <a:r>
              <a:rPr lang="en-US" u="none" dirty="0">
                <a:effectLst/>
                <a:latin typeface="Calibri" panose="020F0502020204030204" pitchFamily="34" charset="0"/>
                <a:ea typeface="Calibri" panose="020F0502020204030204" pitchFamily="34" charset="0"/>
              </a:rPr>
              <a:t>another or to provide a “score”.</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effectLst/>
                <a:latin typeface="Calibri" panose="020F0502020204030204" pitchFamily="34" charset="0"/>
                <a:ea typeface="Calibri" panose="020F0502020204030204" pitchFamily="34" charset="0"/>
              </a:rPr>
            </a:br>
            <a:r>
              <a:rPr lang="en-US" dirty="0">
                <a:effectLst/>
                <a:latin typeface="Calibri" panose="020F0502020204030204" pitchFamily="34" charset="0"/>
                <a:ea typeface="Calibri" panose="020F0502020204030204" pitchFamily="34" charset="0"/>
                <a:cs typeface="Times New Roman" panose="02020603050405020304" pitchFamily="18" charset="0"/>
              </a:rPr>
              <a:t>The unit metrics chosen provide an objective and valuable means of identifying how a unit is performing, enabling commissioners a convenient method to provide focused help where it is</a:t>
            </a:r>
            <a:r>
              <a:rPr lang="en-US" u="none" dirty="0">
                <a:effectLst/>
                <a:latin typeface="Calibri" panose="020F0502020204030204" pitchFamily="34" charset="0"/>
                <a:ea typeface="Calibri" panose="020F0502020204030204" pitchFamily="34" charset="0"/>
                <a:cs typeface="Times New Roman" panose="02020603050405020304" pitchFamily="18" charset="0"/>
              </a:rPr>
              <a:t> </a:t>
            </a:r>
            <a:r>
              <a:rPr lang="en-US" dirty="0">
                <a:effectLst/>
                <a:latin typeface="Calibri" panose="020F0502020204030204" pitchFamily="34" charset="0"/>
                <a:ea typeface="Calibri" panose="020F0502020204030204" pitchFamily="34" charset="0"/>
                <a:cs typeface="Times New Roman" panose="02020603050405020304" pitchFamily="18" charset="0"/>
              </a:rPr>
              <a:t>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effectLst/>
                <a:latin typeface="Calibri" panose="020F0502020204030204" pitchFamily="34" charset="0"/>
                <a:ea typeface="Calibri" panose="020F0502020204030204" pitchFamily="34" charset="0"/>
                <a:cs typeface="Times New Roman" panose="02020603050405020304" pitchFamily="18" charset="0"/>
              </a:rPr>
              <a:t>This information is available on the unit’s dashboard. We will talk about access to that shortly.</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600" dirty="0">
                <a:effectLst/>
                <a:latin typeface="Calibri" panose="020F0502020204030204" pitchFamily="34" charset="0"/>
                <a:ea typeface="Calibri" panose="020F0502020204030204" pitchFamily="34" charset="0"/>
                <a:cs typeface="Times New Roman" panose="02020603050405020304" pitchFamily="18" charset="0"/>
              </a:rPr>
            </a:br>
            <a:endParaRPr lang="en-US" sz="1600" dirty="0"/>
          </a:p>
        </p:txBody>
      </p:sp>
      <p:sp>
        <p:nvSpPr>
          <p:cNvPr id="4" name="Slide Number Placeholder 3">
            <a:extLst>
              <a:ext uri="{FF2B5EF4-FFF2-40B4-BE49-F238E27FC236}">
                <a16:creationId xmlns:a16="http://schemas.microsoft.com/office/drawing/2014/main" id="{8C82B650-BDC4-D0FC-256E-BEA69A188BCF}"/>
              </a:ext>
            </a:extLst>
          </p:cNvPr>
          <p:cNvSpPr>
            <a:spLocks noGrp="1"/>
          </p:cNvSpPr>
          <p:nvPr>
            <p:ph type="sldNum" sz="quarter" idx="5"/>
          </p:nvPr>
        </p:nvSpPr>
        <p:spPr>
          <a:xfrm>
            <a:off x="6171406" y="8846554"/>
            <a:ext cx="685008" cy="467309"/>
          </a:xfrm>
        </p:spPr>
        <p:txBody>
          <a:bodyPr/>
          <a:lstStyle/>
          <a:p>
            <a:fld id="{59048FD7-9EFB-46E7-BEEF-BA929D3F9856}" type="slidenum">
              <a:rPr lang="en-US" smtClean="0"/>
              <a:t>10</a:t>
            </a:fld>
            <a:endParaRPr lang="en-US"/>
          </a:p>
        </p:txBody>
      </p:sp>
    </p:spTree>
    <p:extLst>
      <p:ext uri="{BB962C8B-B14F-4D97-AF65-F5344CB8AC3E}">
        <p14:creationId xmlns:p14="http://schemas.microsoft.com/office/powerpoint/2010/main" val="46164851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p73: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8" name="Google Shape;648;p73: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Charter Presentation</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On the Commissioner’s webpage, under </a:t>
            </a:r>
            <a:r>
              <a:rPr lang="en-US" sz="1200" b="0" i="1"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Internet </a:t>
            </a:r>
            <a:r>
              <a:rPr lang="en-US" sz="1200" b="0" i="1" u="none" strike="noStrike" cap="none" dirty="0" err="1">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Rechartering</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the Charter Certificate “FAQ/How To” section provides instructions on how to customize the charter certificate for your units and print it out for presentation.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Stage the presentation at a regular meeting or activity of the chartered organization. This serves to accentuate the character of the relationship, puts the organization in a better position to recognize its unit leaders, and assures attendance of the most significant possible number of the organization’s members.</a:t>
            </a:r>
          </a:p>
          <a:p>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lvl="0" indent="0" algn="l" rtl="0">
              <a:spcBef>
                <a:spcPts val="0"/>
              </a:spcBef>
              <a:spcAft>
                <a:spcPts val="0"/>
              </a:spcAft>
              <a:buNone/>
            </a:pPr>
            <a:endParaRPr strike="sngStrike" dirty="0"/>
          </a:p>
        </p:txBody>
      </p:sp>
      <p:sp>
        <p:nvSpPr>
          <p:cNvPr id="649" name="Google Shape;649;p7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100</a:t>
            </a:fld>
            <a:endParaRPr/>
          </a:p>
        </p:txBody>
      </p:sp>
    </p:spTree>
    <p:extLst>
      <p:ext uri="{BB962C8B-B14F-4D97-AF65-F5344CB8AC3E}">
        <p14:creationId xmlns:p14="http://schemas.microsoft.com/office/powerpoint/2010/main" val="88954487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4284663"/>
          </a:xfrm>
        </p:spPr>
        <p:txBody>
          <a:bodyPr/>
          <a:lstStyle/>
          <a:p>
            <a:r>
              <a:rPr lang="en-US" b="1" dirty="0"/>
              <a:t>Monthly Commissioner Staff Meeting</a:t>
            </a:r>
          </a:p>
          <a:p>
            <a:r>
              <a:rPr lang="en-US" dirty="0"/>
              <a:t>These meetings are extremely important for motivating commissioners to do their job, supporting them, providing feedback, holding commissioners accountable for a high level of quality service, and planning, training, and reporting on the status of units. It helps us to work toward the vision of success!</a:t>
            </a:r>
          </a:p>
          <a:p>
            <a:r>
              <a:rPr lang="en-US" dirty="0"/>
              <a:t> </a:t>
            </a:r>
          </a:p>
          <a:p>
            <a:r>
              <a:rPr lang="en-US" dirty="0"/>
              <a:t>This meeting sets the stage for how unit commissioners and assistant district commissioners perform their duties in service to their units. The district commissioner has a key role in the commissioner staff meeting. After all, it is their meeting to conduct!</a:t>
            </a:r>
          </a:p>
          <a:p>
            <a:endParaRPr lang="en-US" dirty="0"/>
          </a:p>
          <a:p>
            <a:r>
              <a:rPr lang="en-US" dirty="0"/>
              <a:t>Their role is to:</a:t>
            </a:r>
          </a:p>
          <a:p>
            <a:pPr marL="171400" indent="-171400">
              <a:buFont typeface="Arial" panose="020B0604020202020204" pitchFamily="34" charset="0"/>
              <a:buChar char="•"/>
            </a:pPr>
            <a:r>
              <a:rPr lang="en-US" dirty="0"/>
              <a:t>Develop the agenda—using input from the Key 3 and the council commissioner meeting (We’ll look at a sample agenda in a moment)</a:t>
            </a:r>
          </a:p>
          <a:p>
            <a:pPr marL="171400" indent="-171400">
              <a:buFont typeface="Arial" panose="020B0604020202020204" pitchFamily="34" charset="0"/>
              <a:buChar char="•"/>
            </a:pPr>
            <a:r>
              <a:rPr lang="en-US" dirty="0"/>
              <a:t>Run the meeting—guiding and facilitating discussion, inspiring commissioners, and keeping the meeting moving </a:t>
            </a:r>
          </a:p>
          <a:p>
            <a:pPr marL="171400" indent="-171400">
              <a:buFont typeface="Arial" panose="020B0604020202020204" pitchFamily="34" charset="0"/>
              <a:buChar char="•"/>
            </a:pPr>
            <a:r>
              <a:rPr lang="en-US" dirty="0"/>
              <a:t>Set a good example—by wearing the uniform correctly, encourage your commissioner staff to wear the uniform correctly as well,  and represent Scouting well</a:t>
            </a:r>
          </a:p>
          <a:p>
            <a:pPr marL="171400" indent="-171400">
              <a:buFont typeface="Arial" panose="020B0604020202020204" pitchFamily="34" charset="0"/>
              <a:buChar char="•"/>
            </a:pPr>
            <a:r>
              <a:rPr lang="en-US" dirty="0"/>
              <a:t>Focus the meeting—helping units ensure every member of Scouting America has a great Scouting experience is the heart of everything that occurs at this meeting</a:t>
            </a:r>
          </a:p>
          <a:p>
            <a:r>
              <a:rPr lang="en-US" dirty="0"/>
              <a:t>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101</a:t>
            </a:fld>
            <a:endParaRPr lang="en-US"/>
          </a:p>
        </p:txBody>
      </p:sp>
    </p:spTree>
    <p:extLst>
      <p:ext uri="{BB962C8B-B14F-4D97-AF65-F5344CB8AC3E}">
        <p14:creationId xmlns:p14="http://schemas.microsoft.com/office/powerpoint/2010/main" val="298241805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District Executive’s Role</a:t>
            </a:r>
          </a:p>
          <a:p>
            <a:r>
              <a:rPr lang="en-US" sz="1200" dirty="0"/>
              <a:t>The district executive also has a key role in the commissioner staff meeting, and that is to:</a:t>
            </a:r>
          </a:p>
          <a:p>
            <a:pPr marL="285666" indent="-285666">
              <a:buFont typeface="Arial" panose="020B0604020202020204" pitchFamily="34" charset="0"/>
              <a:buChar char="•"/>
            </a:pPr>
            <a:r>
              <a:rPr lang="en-US" sz="1200" dirty="0"/>
              <a:t>Help with the agenda and share input from the council.  </a:t>
            </a:r>
          </a:p>
          <a:p>
            <a:pPr marL="285666" indent="-285666">
              <a:buFont typeface="Arial" panose="020B0604020202020204" pitchFamily="34" charset="0"/>
              <a:buChar char="•"/>
            </a:pPr>
            <a:r>
              <a:rPr lang="en-US" sz="1200" dirty="0"/>
              <a:t>Give the district executive comments, share new info, tell an inspirational story</a:t>
            </a:r>
          </a:p>
          <a:p>
            <a:pPr marL="285666" indent="-285666">
              <a:buFont typeface="Arial" panose="020B0604020202020204" pitchFamily="34" charset="0"/>
              <a:buChar char="•"/>
            </a:pPr>
            <a:r>
              <a:rPr lang="en-US" sz="1200" dirty="0"/>
              <a:t>Set a good example by wearing the uniform correctly and representing Scouting well.</a:t>
            </a:r>
          </a:p>
          <a:p>
            <a:pPr marL="285666" indent="-285666">
              <a:buFont typeface="Arial" panose="020B0604020202020204" pitchFamily="34" charset="0"/>
              <a:buChar char="•"/>
            </a:pPr>
            <a:r>
              <a:rPr lang="en-US" sz="1200" dirty="0"/>
              <a:t>Provide logistics—help with handouts and materials, promote attendance, take detailed notes </a:t>
            </a:r>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102</a:t>
            </a:fld>
            <a:endParaRPr lang="en-US"/>
          </a:p>
        </p:txBody>
      </p:sp>
    </p:spTree>
    <p:extLst>
      <p:ext uri="{BB962C8B-B14F-4D97-AF65-F5344CB8AC3E}">
        <p14:creationId xmlns:p14="http://schemas.microsoft.com/office/powerpoint/2010/main" val="1578341155"/>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Elements of the Commissioner Staff Meeting</a:t>
            </a:r>
          </a:p>
          <a:p>
            <a:r>
              <a:rPr lang="en-US" sz="1200" dirty="0"/>
              <a:t>So, what are the elements of a great commissioner staff meeting? It should be held monthly in a location that is convenient to most commissioners.</a:t>
            </a:r>
          </a:p>
          <a:p>
            <a:r>
              <a:rPr lang="en-US" sz="1200" dirty="0"/>
              <a:t> </a:t>
            </a:r>
          </a:p>
          <a:p>
            <a:r>
              <a:rPr lang="en-US" sz="1200" b="1" dirty="0"/>
              <a:t>It should be a separate meeting from other meetings, especially roundtable</a:t>
            </a:r>
            <a:r>
              <a:rPr lang="en-US" sz="1200" dirty="0"/>
              <a:t>.  This allows the district commissioner and district executive to give proper attention to individual unit and commissioner issues.  The meeting is focused on the needs of individual units, rather than being preoccupied with district needs and projects.</a:t>
            </a:r>
          </a:p>
          <a:p>
            <a:r>
              <a:rPr lang="en-US" sz="1200" dirty="0"/>
              <a:t> </a:t>
            </a:r>
          </a:p>
          <a:p>
            <a:r>
              <a:rPr lang="en-US" sz="1200" dirty="0"/>
              <a:t>The district commissioner chairs the meeting with guidance and support from the district executive.</a:t>
            </a:r>
          </a:p>
          <a:p>
            <a:endParaRPr lang="en-US" sz="1200" dirty="0"/>
          </a:p>
          <a:p>
            <a:r>
              <a:rPr lang="en-US" dirty="0"/>
              <a:t>Remember to start and stop on time and keep the meeting moving!</a:t>
            </a:r>
          </a:p>
          <a:p>
            <a:r>
              <a:rPr lang="en-US" dirty="0"/>
              <a:t> </a:t>
            </a:r>
          </a:p>
          <a:p>
            <a:r>
              <a:rPr lang="en-US" dirty="0"/>
              <a:t>No meeting should run over two hours – in fact, ninety minutes or less is usually better!</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103</a:t>
            </a:fld>
            <a:endParaRPr lang="en-US"/>
          </a:p>
        </p:txBody>
      </p:sp>
    </p:spTree>
    <p:extLst>
      <p:ext uri="{BB962C8B-B14F-4D97-AF65-F5344CB8AC3E}">
        <p14:creationId xmlns:p14="http://schemas.microsoft.com/office/powerpoint/2010/main" val="121562138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a:t>District Commissioner Monthly Staff Meeting Agenda</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a:t>Handout Sample Agenda - </a:t>
            </a:r>
            <a:r>
              <a:rPr lang="en-US" sz="1200"/>
              <a:t>Here is a sample agenda for a District Commissioner Staff Meeting.  </a:t>
            </a:r>
            <a:endParaRPr lang="en-US"/>
          </a:p>
          <a:p>
            <a:endParaRPr lang="en-US"/>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104</a:t>
            </a:fld>
            <a:endParaRPr lang="en-US"/>
          </a:p>
        </p:txBody>
      </p:sp>
    </p:spTree>
    <p:extLst>
      <p:ext uri="{BB962C8B-B14F-4D97-AF65-F5344CB8AC3E}">
        <p14:creationId xmlns:p14="http://schemas.microsoft.com/office/powerpoint/2010/main" val="3452828106"/>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a:t>Monthly District Commissioner Meeting</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a:t>Every meeting starts with a short </a:t>
            </a:r>
            <a:r>
              <a:rPr lang="en-US" sz="1200" b="1"/>
              <a:t>opening ceremony.</a:t>
            </a:r>
            <a:r>
              <a:rPr lang="en-US" sz="1200"/>
              <a:t> The responsibility for leading the opening can be rotated among the various field service areas of the district or individual commissioners. </a:t>
            </a:r>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105</a:t>
            </a:fld>
            <a:endParaRPr lang="en-US"/>
          </a:p>
        </p:txBody>
      </p:sp>
    </p:spTree>
    <p:extLst>
      <p:ext uri="{BB962C8B-B14F-4D97-AF65-F5344CB8AC3E}">
        <p14:creationId xmlns:p14="http://schemas.microsoft.com/office/powerpoint/2010/main" val="20299981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Using a </a:t>
            </a:r>
            <a:r>
              <a:rPr lang="en-US" sz="1200" b="1" i="0" kern="1200" dirty="0">
                <a:solidFill>
                  <a:schemeClr val="tx1"/>
                </a:solidFill>
                <a:effectLst/>
                <a:latin typeface="+mn-lt"/>
                <a:ea typeface="+mn-ea"/>
                <a:cs typeface="+mn-cs"/>
              </a:rPr>
              <a:t>Safety Moment </a:t>
            </a:r>
            <a:r>
              <a:rPr lang="en-US" sz="1200" b="0" i="0" kern="1200" dirty="0">
                <a:solidFill>
                  <a:schemeClr val="tx1"/>
                </a:solidFill>
                <a:effectLst/>
                <a:latin typeface="+mn-lt"/>
                <a:ea typeface="+mn-ea"/>
                <a:cs typeface="+mn-cs"/>
              </a:rPr>
              <a:t>in Scouting Activities</a:t>
            </a:r>
          </a:p>
          <a:p>
            <a:r>
              <a:rPr lang="en-US" sz="1200" b="0" i="0" kern="1200" dirty="0">
                <a:solidFill>
                  <a:schemeClr val="tx1"/>
                </a:solidFill>
                <a:effectLst/>
                <a:latin typeface="+mn-lt"/>
                <a:ea typeface="+mn-ea"/>
                <a:cs typeface="+mn-cs"/>
              </a:rPr>
              <a:t>Safety Moments are exactly what the name implies: opportunities to prepare for an activity, review safety measures, and accurately report incidents. Topics of this series include incident reporting assistance, safe medication use in Scouting, weather-related safety, winter activities, and winter sports. </a:t>
            </a:r>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106</a:t>
            </a:fld>
            <a:endParaRPr lang="en-US"/>
          </a:p>
        </p:txBody>
      </p:sp>
    </p:spTree>
    <p:extLst>
      <p:ext uri="{BB962C8B-B14F-4D97-AF65-F5344CB8AC3E}">
        <p14:creationId xmlns:p14="http://schemas.microsoft.com/office/powerpoint/2010/main" val="325865490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The </a:t>
            </a:r>
            <a:r>
              <a:rPr lang="en-US" sz="1200" b="1" dirty="0"/>
              <a:t>welcome and introductions </a:t>
            </a:r>
            <a:r>
              <a:rPr lang="en-US" sz="1200" dirty="0"/>
              <a:t>led by the district commissioner is an opportunity to introduce new commissioners and any guests that might be attending the meeting.</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107</a:t>
            </a:fld>
            <a:endParaRPr lang="en-US"/>
          </a:p>
        </p:txBody>
      </p:sp>
    </p:spTree>
    <p:extLst>
      <p:ext uri="{BB962C8B-B14F-4D97-AF65-F5344CB8AC3E}">
        <p14:creationId xmlns:p14="http://schemas.microsoft.com/office/powerpoint/2010/main" val="3607554986"/>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938213"/>
            <a:ext cx="4114800" cy="3086100"/>
          </a:xfrm>
        </p:spPr>
      </p:sp>
      <p:sp>
        <p:nvSpPr>
          <p:cNvPr id="3" name="Notes Placeholder 2"/>
          <p:cNvSpPr>
            <a:spLocks noGrp="1"/>
          </p:cNvSpPr>
          <p:nvPr>
            <p:ph type="body" idx="1"/>
          </p:nvPr>
        </p:nvSpPr>
        <p:spPr>
          <a:xfrm>
            <a:off x="685800" y="4024314"/>
            <a:ext cx="5486400" cy="4860380"/>
          </a:xfrm>
        </p:spPr>
        <p:txBody>
          <a:bodyPr/>
          <a:lstStyle/>
          <a:p>
            <a:r>
              <a:rPr lang="en-US" sz="1200" b="1" dirty="0"/>
              <a:t>Training Topic</a:t>
            </a:r>
          </a:p>
          <a:p>
            <a:r>
              <a:rPr lang="en-US" sz="1200" dirty="0"/>
              <a:t>Devote part of each meeting to a </a:t>
            </a:r>
            <a:r>
              <a:rPr lang="en-US" sz="1200" b="1" dirty="0"/>
              <a:t>brief training topic. </a:t>
            </a:r>
            <a:endParaRPr lang="en-US" sz="1200" dirty="0"/>
          </a:p>
          <a:p>
            <a:r>
              <a:rPr lang="en-US" sz="1200" dirty="0"/>
              <a:t>Training is a continuous process for commissioners. The district commissioner should select a topic each month that matches the current skill needs of their commissioners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rPr>
              <a:t>National Commissioner Training Continuing Education/Monthly Training webpage: </a:t>
            </a:r>
            <a:r>
              <a:rPr lang="en-US" dirty="0">
                <a:hlinkClick r:id="rId3">
                  <a:extLst>
                    <a:ext uri="{A12FA001-AC4F-418D-AE19-62706E023703}">
                      <ahyp:hlinkClr xmlns:ahyp="http://schemas.microsoft.com/office/drawing/2018/hyperlinkcolor" val="tx"/>
                    </a:ext>
                  </a:extLst>
                </a:hlinkClick>
              </a:rPr>
              <a:t>https://www.scouting.org/commissioners/training/continuing-education/</a:t>
            </a:r>
            <a:r>
              <a:rPr lang="en-US" dirty="0"/>
              <a:t> </a:t>
            </a:r>
          </a:p>
          <a:p>
            <a:pPr algn="l">
              <a:buNone/>
            </a:pPr>
            <a:endParaRPr lang="en-US" b="0" i="0" dirty="0">
              <a:effectLst/>
            </a:endParaRPr>
          </a:p>
          <a:p>
            <a:pPr algn="l">
              <a:lnSpc>
                <a:spcPts val="1800"/>
              </a:lnSpc>
              <a:buNone/>
            </a:pPr>
            <a:endParaRPr lang="en-US" b="0" i="0" dirty="0">
              <a:effectLst/>
            </a:endParaRPr>
          </a:p>
          <a:p>
            <a:pPr algn="l">
              <a:lnSpc>
                <a:spcPts val="1800"/>
              </a:lnSpc>
              <a:buNone/>
            </a:pPr>
            <a:r>
              <a:rPr lang="en-US" b="0" i="0" dirty="0">
                <a:effectLst/>
              </a:rPr>
              <a:t>Providing timely and relevant training for your unit commissioners is a crucial aspect of your role. These “Commissioner Moments” are meant to provide district and council commissioners with short (10-15 minute) topics:</a:t>
            </a:r>
          </a:p>
          <a:p>
            <a:pPr algn="l">
              <a:lnSpc>
                <a:spcPts val="1800"/>
              </a:lnSpc>
              <a:buFont typeface="Arial" panose="020B0604020202020204" pitchFamily="34" charset="0"/>
              <a:buChar char="•"/>
            </a:pPr>
            <a:r>
              <a:rPr lang="en-US" b="1" i="0" dirty="0">
                <a:effectLst/>
              </a:rPr>
              <a:t>Special Editions </a:t>
            </a:r>
            <a:r>
              <a:rPr lang="en-US" b="0" i="0" dirty="0">
                <a:effectLst/>
              </a:rPr>
              <a:t>– New information released by the National Commissioner Service Team.</a:t>
            </a:r>
          </a:p>
          <a:p>
            <a:pPr algn="l">
              <a:lnSpc>
                <a:spcPts val="1800"/>
              </a:lnSpc>
              <a:buFont typeface="Arial" panose="020B0604020202020204" pitchFamily="34" charset="0"/>
              <a:buChar char="•"/>
            </a:pPr>
            <a:r>
              <a:rPr lang="en-US" b="1" i="0" dirty="0">
                <a:effectLst/>
              </a:rPr>
              <a:t>Library of Topics </a:t>
            </a:r>
            <a:r>
              <a:rPr lang="en-US" b="0" i="0" dirty="0">
                <a:effectLst/>
              </a:rPr>
              <a:t>– Catalog of relevant topics</a:t>
            </a:r>
          </a:p>
          <a:p>
            <a:pPr marL="742950" lvl="1" indent="-285750" algn="l">
              <a:lnSpc>
                <a:spcPts val="1800"/>
              </a:lnSpc>
              <a:buFont typeface="Arial" panose="020B0604020202020204" pitchFamily="34" charset="0"/>
              <a:buChar char="•"/>
            </a:pPr>
            <a:r>
              <a:rPr lang="en-US" b="0" i="0" dirty="0">
                <a:effectLst/>
              </a:rPr>
              <a:t>Use at your monthly district commissioner staff meeting and discuss it during the meeting.</a:t>
            </a:r>
          </a:p>
          <a:p>
            <a:pPr marL="742950" lvl="1" indent="-285750" algn="l">
              <a:lnSpc>
                <a:spcPts val="1800"/>
              </a:lnSpc>
              <a:buFont typeface="Arial" panose="020B0604020202020204" pitchFamily="34" charset="0"/>
              <a:buChar char="•"/>
            </a:pPr>
            <a:r>
              <a:rPr lang="en-US" b="0" i="0" dirty="0">
                <a:effectLst/>
              </a:rPr>
              <a:t>Use at your council commissioner cabinet meeting</a:t>
            </a:r>
          </a:p>
          <a:p>
            <a:pPr marL="742950" lvl="1" indent="-285750" algn="l">
              <a:lnSpc>
                <a:spcPts val="1800"/>
              </a:lnSpc>
              <a:buFont typeface="Arial" panose="020B0604020202020204" pitchFamily="34" charset="0"/>
              <a:buChar char="•"/>
            </a:pPr>
            <a:r>
              <a:rPr lang="en-US" b="0" i="0" dirty="0">
                <a:effectLst/>
              </a:rPr>
              <a:t>Refresher for your commissioner corps</a:t>
            </a:r>
          </a:p>
          <a:p>
            <a:pPr marL="742950" lvl="1" indent="-285750" algn="l">
              <a:lnSpc>
                <a:spcPts val="1800"/>
              </a:lnSpc>
              <a:buFont typeface="Arial" panose="020B0604020202020204" pitchFamily="34" charset="0"/>
              <a:buChar char="•"/>
            </a:pPr>
            <a:r>
              <a:rPr lang="en-US" b="0" i="0" dirty="0">
                <a:effectLst/>
              </a:rPr>
              <a:t>Respond to an immediate issue by directing a commissioner to the library</a:t>
            </a:r>
          </a:p>
          <a:p>
            <a:pPr algn="l">
              <a:lnSpc>
                <a:spcPts val="1800"/>
              </a:lnSpc>
              <a:buFont typeface="Arial" panose="020B0604020202020204" pitchFamily="34" charset="0"/>
              <a:buNone/>
            </a:pPr>
            <a:endParaRPr lang="en-US" b="0" i="0" dirty="0">
              <a:effectLst/>
            </a:endParaRPr>
          </a:p>
          <a:p>
            <a:pPr algn="l">
              <a:lnSpc>
                <a:spcPts val="1800"/>
              </a:lnSpc>
              <a:buFont typeface="Arial" panose="020B0604020202020204" pitchFamily="34" charset="0"/>
              <a:buNone/>
            </a:pPr>
            <a:r>
              <a:rPr lang="en-US" b="0" i="0" dirty="0">
                <a:effectLst/>
              </a:rPr>
              <a:t>Commissioners access the library as needed</a:t>
            </a:r>
          </a:p>
          <a:p>
            <a:r>
              <a:rPr lang="en-US" sz="1200" dirty="0"/>
              <a:t>.</a:t>
            </a:r>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108</a:t>
            </a:fld>
            <a:endParaRPr lang="en-US"/>
          </a:p>
        </p:txBody>
      </p:sp>
    </p:spTree>
    <p:extLst>
      <p:ext uri="{BB962C8B-B14F-4D97-AF65-F5344CB8AC3E}">
        <p14:creationId xmlns:p14="http://schemas.microsoft.com/office/powerpoint/2010/main" val="3157646124"/>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Roundtable Reports</a:t>
            </a:r>
          </a:p>
          <a:p>
            <a:r>
              <a:rPr lang="en-US" sz="1200"/>
              <a:t>This portion of the meeting emphasizes the importance of the ADC for roundtables and each program roundtable commissioner. </a:t>
            </a:r>
          </a:p>
          <a:p>
            <a:r>
              <a:rPr lang="en-US" sz="1200"/>
              <a:t> </a:t>
            </a:r>
          </a:p>
          <a:p>
            <a:r>
              <a:rPr lang="en-US" sz="1200"/>
              <a:t>They report on unit attendance and future roundtable programs, allowing unit commissioners to use this information to provide better support to their units.</a:t>
            </a:r>
            <a:endParaRPr lang="en-US"/>
          </a:p>
          <a:p>
            <a:endParaRPr lang="en-US"/>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109</a:t>
            </a:fld>
            <a:endParaRPr lang="en-US"/>
          </a:p>
        </p:txBody>
      </p:sp>
    </p:spTree>
    <p:extLst>
      <p:ext uri="{BB962C8B-B14F-4D97-AF65-F5344CB8AC3E}">
        <p14:creationId xmlns:p14="http://schemas.microsoft.com/office/powerpoint/2010/main" val="18660683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5338" y="279400"/>
            <a:ext cx="3017837" cy="2262188"/>
          </a:xfrm>
        </p:spPr>
      </p:sp>
      <p:sp>
        <p:nvSpPr>
          <p:cNvPr id="3" name="Notes Placeholder 2"/>
          <p:cNvSpPr>
            <a:spLocks noGrp="1"/>
          </p:cNvSpPr>
          <p:nvPr>
            <p:ph type="body" idx="1"/>
          </p:nvPr>
        </p:nvSpPr>
        <p:spPr>
          <a:xfrm>
            <a:off x="685800" y="2841518"/>
            <a:ext cx="5486400" cy="6023082"/>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Calibri" panose="020F0502020204030204" pitchFamily="34" charset="0"/>
                <a:ea typeface="Calibri" panose="020F0502020204030204" pitchFamily="34" charset="0"/>
                <a:cs typeface="Calibri" panose="020F0502020204030204" pitchFamily="34" charset="0"/>
              </a:rPr>
              <a:t>Unit Metrics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Handout: Unit Metrics Chart</a:t>
            </a:r>
            <a:endParaRPr lang="en-US" b="1"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Calibri" panose="020F0502020204030204" pitchFamily="34" charset="0"/>
                <a:ea typeface="Calibri" panose="020F0502020204030204" pitchFamily="34" charset="0"/>
                <a:cs typeface="Calibri" panose="020F0502020204030204" pitchFamily="34" charset="0"/>
              </a:rPr>
              <a:t>These o</a:t>
            </a:r>
            <a:r>
              <a:rPr lang="en-US" dirty="0">
                <a:latin typeface="Calibri" panose="020F0502020204030204" pitchFamily="34" charset="0"/>
                <a:ea typeface="Calibri" panose="020F0502020204030204" pitchFamily="34" charset="0"/>
                <a:cs typeface="Calibri" panose="020F0502020204030204" pitchFamily="34" charset="0"/>
              </a:rPr>
              <a:t>bjective metrics are determined using thresholds established for average expectations. Variation from these thresholds is not necessarily ‘good’ or ‘bad.’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Metrics are not scores</a:t>
            </a:r>
            <a:r>
              <a:rPr lang="en-US" dirty="0">
                <a:latin typeface="Calibri" panose="020F0502020204030204" pitchFamily="34" charset="0"/>
                <a:ea typeface="Calibri" panose="020F0502020204030204" pitchFamily="34" charset="0"/>
                <a:cs typeface="Calibri" panose="020F0502020204030204" pitchFamily="34" charset="0"/>
              </a:rPr>
              <a:t>. They identify opportunities to provide helpful </a:t>
            </a:r>
            <a:r>
              <a:rPr lang="en-US" u="none" dirty="0">
                <a:latin typeface="Calibri" panose="020F0502020204030204" pitchFamily="34" charset="0"/>
                <a:ea typeface="Calibri" panose="020F0502020204030204" pitchFamily="34" charset="0"/>
                <a:cs typeface="Calibri" panose="020F0502020204030204" pitchFamily="34" charset="0"/>
              </a:rPr>
              <a:t>guidance where needed. </a:t>
            </a:r>
            <a:r>
              <a:rPr lang="en-US" u="none" dirty="0">
                <a:effectLst/>
                <a:latin typeface="Calibri" panose="020F0502020204030204" pitchFamily="34" charset="0"/>
                <a:ea typeface="Calibri" panose="020F0502020204030204" pitchFamily="34" charset="0"/>
                <a:cs typeface="Calibri" panose="020F0502020204030204" pitchFamily="34" charset="0"/>
              </a:rPr>
              <a:t>Discussing only one or two metrics with a unit leader to explore where help might be required could be very beneficial. However, discussing where they’re going well is also essential. Everyone needs to know that you also notice the positive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This chart displays five metrics, covering each of the five Scouting America programs, and describes thresholds based on average expectations.  Each metric and threshold was established based on a relationship with unit renewal. </a:t>
            </a:r>
            <a:r>
              <a:rPr lang="en-US" u="none" dirty="0">
                <a:latin typeface="Calibri" panose="020F0502020204030204" pitchFamily="34" charset="0"/>
                <a:ea typeface="Calibri" panose="020F0502020204030204" pitchFamily="34" charset="0"/>
                <a:cs typeface="Calibri" panose="020F0502020204030204" pitchFamily="34" charset="0"/>
              </a:rPr>
              <a:t>The sixth metric of retention is part of the unit’s dashboard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Note, for example, Key Leaders Trained.  As commissioners, we are typically in contact with the unit Key 3.  When we visit with the unit Key 3, we should also discuss the direct contact leaders (Cub Den Leaders, Webelos Den Leaders, and their assistants), who are not yet trained, and offer them available training resources.  We know trained leaders provide a better program for the youth.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Also, note the unit size for Cub Scouts.  The threshold is set at 20, which is actually below the national average of pack sizes.  It has been found that units that fall below this threshold are less likely to complete a unit renewal.  This size threshold helps to establish a typical den unit for each grade level with at least 3-4 youth in each den.  Similarly, for Troops, a threshold of 12 accommodates two patrols of 5 youth. Still, it enables the opportunity for the senior patrol leader of the youth leadership and an assistant, which is fundamental in the Scouts BSA Program.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lvl="0">
              <a:defRPr/>
            </a:pPr>
            <a:r>
              <a:rPr lang="en-US" dirty="0">
                <a:latin typeface="Calibri" panose="020F0502020204030204" pitchFamily="34" charset="0"/>
                <a:ea typeface="Calibri" panose="020F0502020204030204" pitchFamily="34" charset="0"/>
                <a:cs typeface="Calibri" panose="020F0502020204030204" pitchFamily="34" charset="0"/>
              </a:rPr>
              <a:t>Data is populated through </a:t>
            </a:r>
            <a:r>
              <a:rPr lang="en-US" dirty="0" err="1">
                <a:latin typeface="Calibri" panose="020F0502020204030204" pitchFamily="34" charset="0"/>
                <a:ea typeface="Calibri" panose="020F0502020204030204" pitchFamily="34" charset="0"/>
                <a:cs typeface="Calibri" panose="020F0502020204030204" pitchFamily="34" charset="0"/>
              </a:rPr>
              <a:t>Scoutbook</a:t>
            </a:r>
            <a:r>
              <a:rPr lang="en-US" dirty="0">
                <a:latin typeface="Calibri" panose="020F0502020204030204" pitchFamily="34" charset="0"/>
                <a:ea typeface="Calibri" panose="020F0502020204030204" pitchFamily="34" charset="0"/>
                <a:cs typeface="Calibri" panose="020F0502020204030204" pitchFamily="34" charset="0"/>
              </a:rPr>
              <a:t> Plus and other Scouting America systems. The </a:t>
            </a:r>
            <a:r>
              <a:rPr lang="en-US" b="1" dirty="0">
                <a:latin typeface="Calibri" panose="020F0502020204030204" pitchFamily="34" charset="0"/>
                <a:ea typeface="Calibri" panose="020F0502020204030204" pitchFamily="34" charset="0"/>
                <a:cs typeface="Calibri" panose="020F0502020204030204" pitchFamily="34" charset="0"/>
              </a:rPr>
              <a:t>shaded metrics</a:t>
            </a:r>
            <a:r>
              <a:rPr lang="en-US" dirty="0">
                <a:latin typeface="Calibri" panose="020F0502020204030204" pitchFamily="34" charset="0"/>
                <a:ea typeface="Calibri" panose="020F0502020204030204" pitchFamily="34" charset="0"/>
                <a:cs typeface="Calibri" panose="020F0502020204030204" pitchFamily="34" charset="0"/>
              </a:rPr>
              <a:t>, Leadership for Crews and Posts, and Outdoor Activity for all programs, are dependent on what is entered at the unit level.  Our technology systems make it easy for unit leaders to enter only a date for when the activity occurred via </a:t>
            </a:r>
            <a:r>
              <a:rPr lang="en-US" dirty="0" err="1">
                <a:latin typeface="Calibri" panose="020F0502020204030204" pitchFamily="34" charset="0"/>
                <a:ea typeface="Calibri" panose="020F0502020204030204" pitchFamily="34" charset="0"/>
                <a:cs typeface="Calibri" panose="020F0502020204030204" pitchFamily="34" charset="0"/>
              </a:rPr>
              <a:t>My.Scouting</a:t>
            </a:r>
            <a:r>
              <a:rPr lang="en-US" dirty="0">
                <a:latin typeface="Calibri" panose="020F0502020204030204" pitchFamily="34" charset="0"/>
                <a:ea typeface="Calibri" panose="020F0502020204030204" pitchFamily="34" charset="0"/>
                <a:cs typeface="Calibri" panose="020F0502020204030204" pitchFamily="34" charset="0"/>
              </a:rPr>
              <a:t> or </a:t>
            </a:r>
            <a:r>
              <a:rPr lang="en-US" dirty="0" err="1">
                <a:latin typeface="Calibri" panose="020F0502020204030204" pitchFamily="34" charset="0"/>
                <a:ea typeface="Calibri" panose="020F0502020204030204" pitchFamily="34" charset="0"/>
                <a:cs typeface="Calibri" panose="020F0502020204030204" pitchFamily="34" charset="0"/>
              </a:rPr>
              <a:t>Scoutbook</a:t>
            </a:r>
            <a:r>
              <a:rPr lang="en-US" dirty="0">
                <a:latin typeface="Calibri" panose="020F0502020204030204" pitchFamily="34" charset="0"/>
                <a:ea typeface="Calibri" panose="020F0502020204030204" pitchFamily="34" charset="0"/>
                <a:cs typeface="Calibri" panose="020F0502020204030204" pitchFamily="34" charset="0"/>
              </a:rPr>
              <a:t> Plus. </a:t>
            </a:r>
            <a:br>
              <a:rPr lang="en-US" dirty="0">
                <a:latin typeface="Calibri" panose="020F0502020204030204" pitchFamily="34" charset="0"/>
                <a:ea typeface="Calibri" panose="020F0502020204030204" pitchFamily="34" charset="0"/>
                <a:cs typeface="Calibri" panose="020F0502020204030204" pitchFamily="34" charset="0"/>
              </a:rPr>
            </a:br>
            <a:br>
              <a:rPr lang="en-US" dirty="0">
                <a:latin typeface="Calibri" panose="020F0502020204030204" pitchFamily="34" charset="0"/>
                <a:ea typeface="Calibri" panose="020F0502020204030204" pitchFamily="34" charset="0"/>
                <a:cs typeface="Calibri" panose="020F0502020204030204" pitchFamily="34" charset="0"/>
              </a:rPr>
            </a:br>
            <a:r>
              <a:rPr lang="en-US" dirty="0">
                <a:latin typeface="Calibri" panose="020F0502020204030204" pitchFamily="34" charset="0"/>
                <a:ea typeface="Calibri" panose="020F0502020204030204" pitchFamily="34" charset="0"/>
                <a:cs typeface="Calibri" panose="020F0502020204030204" pitchFamily="34" charset="0"/>
              </a:rPr>
              <a:t>However, it is up to the unit whether or not to enter that information. What might seem to be a lack of advancement, leadership, and outdoor activities only means that </a:t>
            </a:r>
            <a:r>
              <a:rPr lang="en-US" b="1" dirty="0">
                <a:latin typeface="Calibri" panose="020F0502020204030204" pitchFamily="34" charset="0"/>
                <a:ea typeface="Calibri" panose="020F0502020204030204" pitchFamily="34" charset="0"/>
                <a:cs typeface="Calibri" panose="020F0502020204030204" pitchFamily="34" charset="0"/>
              </a:rPr>
              <a:t>no one entered the information, not that those things did not occur.</a:t>
            </a: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11</a:t>
            </a:fld>
            <a:endParaRPr lang="en-US"/>
          </a:p>
        </p:txBody>
      </p:sp>
    </p:spTree>
    <p:extLst>
      <p:ext uri="{BB962C8B-B14F-4D97-AF65-F5344CB8AC3E}">
        <p14:creationId xmlns:p14="http://schemas.microsoft.com/office/powerpoint/2010/main" val="55480834"/>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ADC Breakouts</a:t>
            </a:r>
          </a:p>
          <a:p>
            <a:r>
              <a:rPr lang="en-US" sz="1200" dirty="0"/>
              <a:t>Be sure to allow time for breakout sessions of ADCs and their respective teams of unit commissioners to review the health of each unit. This will involve sharing important observations from recent visits with units and prioritizing unit trouble spots that could significantly disrupt a unit. In the breakout, ADCs can identify specific ways to help each unit improve its program. Determinations can be made regarding who will provide specific assistance during the coming month. Usually, this is the assigned unit commissioner, but more challenging situations may require assistance from the ADC, a district committee member, or even the district commissioner. Finally, following up on the progress of last month’s assignments.</a:t>
            </a:r>
          </a:p>
          <a:p>
            <a:pPr marL="0" indent="0">
              <a:buFont typeface="Arial" panose="020B0604020202020204" pitchFamily="34" charset="0"/>
              <a:buNone/>
            </a:pPr>
            <a:r>
              <a:rPr lang="en-US" sz="1200" b="1" dirty="0"/>
              <a:t> </a:t>
            </a:r>
            <a:endParaRPr lang="en-US" sz="1200"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110</a:t>
            </a:fld>
            <a:endParaRPr lang="en-US"/>
          </a:p>
        </p:txBody>
      </p:sp>
    </p:spTree>
    <p:extLst>
      <p:ext uri="{BB962C8B-B14F-4D97-AF65-F5344CB8AC3E}">
        <p14:creationId xmlns:p14="http://schemas.microsoft.com/office/powerpoint/2010/main" val="39614464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Recognitions and Announcements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This is the time to recognize commissioners with awards. Make any district, council, or calendar-related announcements.</a:t>
            </a:r>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111</a:t>
            </a:fld>
            <a:endParaRPr lang="en-US"/>
          </a:p>
        </p:txBody>
      </p:sp>
    </p:spTree>
    <p:extLst>
      <p:ext uri="{BB962C8B-B14F-4D97-AF65-F5344CB8AC3E}">
        <p14:creationId xmlns:p14="http://schemas.microsoft.com/office/powerpoint/2010/main" val="301354939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Closing Comments</a:t>
            </a:r>
          </a:p>
          <a:p>
            <a:r>
              <a:rPr lang="en-US" sz="1200" dirty="0"/>
              <a:t>This is an opportunity for the district executive to pass on any comments or information to the commissioner team.</a:t>
            </a:r>
          </a:p>
          <a:p>
            <a:r>
              <a:rPr lang="en-US" sz="1200" dirty="0"/>
              <a:t>District commissioner’s remarks end the meeting much like a Commissioner’s Minute might close a troop meeting.</a:t>
            </a:r>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112</a:t>
            </a:fld>
            <a:endParaRPr lang="en-US"/>
          </a:p>
        </p:txBody>
      </p:sp>
    </p:spTree>
    <p:extLst>
      <p:ext uri="{BB962C8B-B14F-4D97-AF65-F5344CB8AC3E}">
        <p14:creationId xmlns:p14="http://schemas.microsoft.com/office/powerpoint/2010/main" val="3825919710"/>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77: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1" name="Google Shape;681;p77: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sz="1200" b="1" dirty="0">
                <a:latin typeface="Calibri" panose="020F0502020204030204" pitchFamily="34" charset="0"/>
                <a:ea typeface="Calibri" panose="020F0502020204030204" pitchFamily="34" charset="0"/>
                <a:cs typeface="Calibri" panose="020F0502020204030204" pitchFamily="34" charset="0"/>
              </a:rPr>
              <a:t>Commissioner Recognition Resources</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Learning is a lifelong activity. Commissioners must continually adjust skills to provide quality service to units. Therefore, commissioners should view learning as an essential part of their Scouting lives—every month, every year. </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Continuous learning and training are essential, but so is recognizing commissioners for their efforts. Review the commissioner recognition sections of the national website and encourage the recognition of all commissioners. Some are earned; others bestow some.</a:t>
            </a:r>
          </a:p>
          <a:p>
            <a:pPr marL="0" lvl="0" indent="0" algn="l" rtl="0">
              <a:spcBef>
                <a:spcPts val="0"/>
              </a:spcBef>
              <a:spcAft>
                <a:spcPts val="0"/>
              </a:spcAft>
              <a:buNone/>
            </a:pPr>
            <a:endParaRPr u="none"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These are the tenure requirements to earn each of these recognitions. See the Commissioner Engagement section of the commissioner’s website for the remaining requirements for these awards. </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Arrowhead Honor – 1 year</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Commissioner Award of Excellence in Unit Service – 2 years (consecutive) in the same unit</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Commissioner Key – 3 years (in a 5-year period) as a registered commissioner</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Doctorate of Commissioner Science Knot Award – 5 years of unit service (non-consecutive)</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82" name="Google Shape;682;p77: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113</a:t>
            </a:fld>
            <a:endParaRP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p78: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7" name="Google Shape;697;p78: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Font typeface="Arial" panose="020B0604020202020204" pitchFamily="34" charset="0"/>
              <a:buNone/>
            </a:pPr>
            <a:r>
              <a:rPr lang="en-US" b="1" dirty="0">
                <a:latin typeface="Calibri" panose="020F0502020204030204" pitchFamily="34" charset="0"/>
                <a:ea typeface="Calibri" panose="020F0502020204030204" pitchFamily="34" charset="0"/>
                <a:cs typeface="Calibri" panose="020F0502020204030204" pitchFamily="34" charset="0"/>
              </a:rPr>
              <a:t>Additional Training</a:t>
            </a: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These are training opportunities that you should take advantage of whenever you can.  </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b="1" u="none" strike="noStrike" dirty="0">
                <a:latin typeface="Calibri" panose="020F0502020204030204" pitchFamily="34" charset="0"/>
                <a:ea typeface="Calibri" panose="020F0502020204030204" pitchFamily="34" charset="0"/>
                <a:cs typeface="Calibri" panose="020F0502020204030204" pitchFamily="34" charset="0"/>
              </a:rPr>
              <a:t>Scouting America Learn Center </a:t>
            </a:r>
            <a:r>
              <a:rPr lang="en-US" dirty="0">
                <a:latin typeface="Calibri" panose="020F0502020204030204" pitchFamily="34" charset="0"/>
                <a:ea typeface="Calibri" panose="020F0502020204030204" pitchFamily="34" charset="0"/>
                <a:cs typeface="Calibri" panose="020F0502020204030204" pitchFamily="34" charset="0"/>
              </a:rPr>
              <a:t>offers online orientation modules designed to help new commissioners become familiar with the various Scouting programs. They also familiarize new commissioners with the Scouting America organizational structure and the aims and methods of the Scouting program. </a:t>
            </a:r>
            <a:r>
              <a:rPr lang="en-US" b="1" dirty="0">
                <a:latin typeface="Calibri" panose="020F0502020204030204" pitchFamily="34" charset="0"/>
                <a:ea typeface="Calibri" panose="020F0502020204030204" pitchFamily="34" charset="0"/>
                <a:cs typeface="Calibri" panose="020F0502020204030204" pitchFamily="34" charset="0"/>
              </a:rPr>
              <a:t>It is recommended that you review the modules related to the types of units you will be serving</a:t>
            </a:r>
            <a:r>
              <a:rPr lang="en-US" dirty="0">
                <a:latin typeface="Calibri" panose="020F0502020204030204" pitchFamily="34" charset="0"/>
                <a:ea typeface="Calibri" panose="020F0502020204030204" pitchFamily="34" charset="0"/>
                <a:cs typeface="Calibri" panose="020F0502020204030204" pitchFamily="34" charset="0"/>
              </a:rPr>
              <a:t>.</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Make every effort to attend your district commissioner’s monthly meeting. He or she will usually include a short training topic that will help you serve your units better.</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Check to see if your council hosts a College of Commissioner Science. During the college, you will receive advanced commissioner training as you progress from your bachelor’s degree to the doctorate of commissioner science. The courses offered at a college will cover a wide range of topics that will help you with almost any situation you face as you serve your units.</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Commissioners are first and foremost leaders. If you have not already done so, please seek out the highest level of leadership training that Scouting America provides to its leaders- Wood Badge. </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Training at the national level is available at the Philmont Training Center. During Commissioners’ Week at PTC, the conferences feature the latest tools and techniques, discussions, and idea sharing led by a faculty of experienced commissioners.</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Impact sessions are weekend training events conducted in person and virtually across the country.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Remember that training is a continuous process, and you can always seek help when needed.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698" name="Google Shape;698;p78: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114</a:t>
            </a:fld>
            <a:endParaRPr/>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79: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5" name="Google Shape;705;p79: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Commissioner Manuals and Resources</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Manuals consist of a series of PDF documents, outlined on this page.  Each manual module has several subtopics within the document.  There is no provision for printing the information in book form.  This format provides commissioners the opportunity to create their own hard copy, or a document for tablet, phone, or other digital device. At a minimum, a unit commissioner should read the “Providing Unit Service” document, along with the “Linking District Resources” and “Charter Renewal” documents.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i="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most current edition is always available at </a:t>
            </a:r>
            <a:r>
              <a:rPr lang="en-US" u="sng" dirty="0">
                <a:solidFill>
                  <a:schemeClr val="hlink"/>
                </a:solidFill>
                <a:latin typeface="Calibri" panose="020F0502020204030204" pitchFamily="34" charset="0"/>
                <a:ea typeface="Calibri" panose="020F0502020204030204" pitchFamily="34" charset="0"/>
                <a:cs typeface="Calibri" panose="020F0502020204030204" pitchFamily="34" charset="0"/>
                <a:hlinkClick r:id="rId3"/>
              </a:rPr>
              <a:t>www.Scouting.org/commissioners/manuals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a:t>
            </a:r>
            <a:r>
              <a:rPr lang="en-US" i="1" dirty="0">
                <a:latin typeface="Calibri" panose="020F0502020204030204" pitchFamily="34" charset="0"/>
                <a:ea typeface="Calibri" panose="020F0502020204030204" pitchFamily="34" charset="0"/>
                <a:cs typeface="Calibri" panose="020F0502020204030204" pitchFamily="34" charset="0"/>
              </a:rPr>
              <a:t>Guide to Safe Scouting </a:t>
            </a:r>
            <a:r>
              <a:rPr lang="en-US" dirty="0">
                <a:latin typeface="Calibri" panose="020F0502020204030204" pitchFamily="34" charset="0"/>
                <a:ea typeface="Calibri" panose="020F0502020204030204" pitchFamily="34" charset="0"/>
                <a:cs typeface="Calibri" panose="020F0502020204030204" pitchFamily="34" charset="0"/>
              </a:rPr>
              <a:t>is available for download from the National website. This is a resource that also should be in a commissioner’s library.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706" name="Google Shape;706;p79: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115</a:t>
            </a:fld>
            <a:endParaRPr/>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p80: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3" name="Google Shape;713;p80:notes"/>
          <p:cNvSpPr txBox="1">
            <a:spLocks noGrp="1"/>
          </p:cNvSpPr>
          <p:nvPr>
            <p:ph type="body" idx="1"/>
          </p:nvPr>
        </p:nvSpPr>
        <p:spPr>
          <a:xfrm>
            <a:off x="247389" y="2594077"/>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Commissioner Website</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This is the Commissioner page on the Scouting America website. You can scroll down the left-hand column and view all the topics that are there to help you perform your duties as a unit commissioner.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Some of the topics include the Commissioner Newsletter e-Blast, Commissioner Engagement, Awards and Recognition, Technology for Commissioners, Commissioner Manuals and Resources, among others.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You are encouraged to visit this site frequently and explore all the information available to you.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714" name="Google Shape;714;p80: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116</a:t>
            </a:fld>
            <a:endParaRPr/>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3"/>
        <p:cNvGrpSpPr/>
        <p:nvPr/>
      </p:nvGrpSpPr>
      <p:grpSpPr>
        <a:xfrm>
          <a:off x="0" y="0"/>
          <a:ext cx="0" cy="0"/>
          <a:chOff x="0" y="0"/>
          <a:chExt cx="0" cy="0"/>
        </a:xfrm>
      </p:grpSpPr>
      <p:sp>
        <p:nvSpPr>
          <p:cNvPr id="734" name="Google Shape;734;p83: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5" name="Google Shape;735;p83: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marR="0" lvl="0" indent="0" algn="l" rtl="0">
              <a:lnSpc>
                <a:spcPct val="100000"/>
              </a:lnSpc>
              <a:spcBef>
                <a:spcPts val="0"/>
              </a:spcBef>
              <a:spcAft>
                <a:spcPts val="0"/>
              </a:spcAft>
              <a:buClr>
                <a:srgbClr val="212121"/>
              </a:buClr>
              <a:buSzPts val="1800"/>
              <a:buFont typeface="Arial"/>
              <a:buNone/>
            </a:pPr>
            <a:r>
              <a:rPr lang="en-US" b="1">
                <a:solidFill>
                  <a:srgbClr val="212121"/>
                </a:solidFill>
                <a:latin typeface="Calibri" panose="020F0502020204030204" pitchFamily="34" charset="0"/>
                <a:ea typeface="Calibri" panose="020F0502020204030204" pitchFamily="34" charset="0"/>
                <a:cs typeface="Calibri" panose="020F0502020204030204" pitchFamily="34" charset="0"/>
                <a:sym typeface="Arial"/>
              </a:rPr>
              <a:t>Wreath of Service</a:t>
            </a:r>
          </a:p>
          <a:p>
            <a:pPr marL="0" marR="0" lvl="0" indent="0" algn="l" rtl="0">
              <a:lnSpc>
                <a:spcPct val="100000"/>
              </a:lnSpc>
              <a:spcBef>
                <a:spcPts val="0"/>
              </a:spcBef>
              <a:spcAft>
                <a:spcPts val="0"/>
              </a:spcAft>
              <a:buClr>
                <a:srgbClr val="212121"/>
              </a:buClr>
              <a:buSzPts val="1800"/>
              <a:buFont typeface="Arial"/>
              <a:buNone/>
            </a:pPr>
            <a:r>
              <a:rPr lang="en-US">
                <a:solidFill>
                  <a:srgbClr val="212121"/>
                </a:solidFill>
                <a:latin typeface="Calibri" panose="020F0502020204030204" pitchFamily="34" charset="0"/>
                <a:ea typeface="Calibri" panose="020F0502020204030204" pitchFamily="34" charset="0"/>
                <a:cs typeface="Calibri" panose="020F0502020204030204" pitchFamily="34" charset="0"/>
                <a:sym typeface="Arial"/>
              </a:rPr>
              <a:t>Scouting America commissioners and professional staff members share the wreath of service in the design of their badges of office to signify their shared responsibility for providing unit service. They also share something else unique in Scouting: a commission. The issuance of a commission represents the formal empowerment by Scouting America to perform the duties and undertake the responsibilities of a unit commissioner, as well as your acceptance of that obligation.</a:t>
            </a:r>
            <a:endParaRPr>
              <a:solidFill>
                <a:srgbClr val="000000"/>
              </a:solidFill>
              <a:latin typeface="Calibri" panose="020F0502020204030204" pitchFamily="34" charset="0"/>
              <a:ea typeface="Calibri" panose="020F0502020204030204" pitchFamily="34" charset="0"/>
              <a:cs typeface="Calibri" panose="020F0502020204030204" pitchFamily="34" charset="0"/>
              <a:sym typeface="Arial"/>
            </a:endParaRPr>
          </a:p>
          <a:p>
            <a:pPr marL="0" lvl="0" indent="0" algn="l" rtl="0">
              <a:spcBef>
                <a:spcPts val="0"/>
              </a:spcBef>
              <a:spcAft>
                <a:spcPts val="0"/>
              </a:spcAft>
              <a:buNone/>
            </a:pPr>
            <a:endParaRPr/>
          </a:p>
        </p:txBody>
      </p:sp>
      <p:sp>
        <p:nvSpPr>
          <p:cNvPr id="736" name="Google Shape;736;p8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117</a:t>
            </a:fld>
            <a:endParaRPr/>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eaLnBrk="1" hangingPunct="1"/>
            <a:r>
              <a:rPr lang="en-US" b="1">
                <a:ea typeface="ヒラギノ角ゴ Pro W3"/>
                <a:cs typeface="Helvetica" panose="020B0604020202020204" pitchFamily="34" charset="0"/>
              </a:rPr>
              <a:t>Close with the following statement –</a:t>
            </a:r>
          </a:p>
          <a:p>
            <a:pPr eaLnBrk="1" hangingPunct="1"/>
            <a:endParaRPr lang="en-US">
              <a:ea typeface="ヒラギノ角ゴ Pro W3"/>
              <a:cs typeface="Helvetica" panose="020B0604020202020204" pitchFamily="34" charset="0"/>
            </a:endParaRPr>
          </a:p>
          <a:p>
            <a:pPr eaLnBrk="1" hangingPunct="1"/>
            <a:r>
              <a:rPr lang="en-US">
                <a:ea typeface="ヒラギノ角ゴ Pro W3"/>
                <a:cs typeface="Helvetica" panose="020B0604020202020204" pitchFamily="34" charset="0"/>
              </a:rPr>
              <a:t>As a district commissioner, you have made a personal commitment to Scouting and your district. It’s a commitment of time, effort, and knowledge. It’s a commitment of patience and understanding. It’s a commitment to be a living example for the commissioners in your district and to lend a helping hand to fellow commissioners. </a:t>
            </a:r>
          </a:p>
          <a:p>
            <a:pPr defTabSz="948507">
              <a:defRPr/>
            </a:pPr>
            <a:endParaRPr lang="en-US" b="1"/>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118</a:t>
            </a:fld>
            <a:endParaRPr lang="en-US"/>
          </a:p>
        </p:txBody>
      </p:sp>
    </p:spTree>
    <p:extLst>
      <p:ext uri="{BB962C8B-B14F-4D97-AF65-F5344CB8AC3E}">
        <p14:creationId xmlns:p14="http://schemas.microsoft.com/office/powerpoint/2010/main" val="43078912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Congratulations on completing the first step in your education as a district commissioner. Ask your council commissioner or assistant council commissioner to pair you with a mentor to guide you through completing your onboarding progress record. It will help you internalize the knowledge you have gained in this course and guide you on your path to earning your Arrowhead Honor as a district commissioner.</a:t>
            </a:r>
          </a:p>
          <a:p>
            <a:endParaRPr lang="en-US" dirty="0"/>
          </a:p>
          <a:p>
            <a:endParaRPr lang="en-US" dirty="0"/>
          </a:p>
          <a:p>
            <a:r>
              <a:rPr lang="en-US" sz="1200" b="1" kern="1200" dirty="0">
                <a:solidFill>
                  <a:schemeClr val="tx1"/>
                </a:solidFill>
                <a:effectLst/>
                <a:latin typeface="+mn-lt"/>
                <a:ea typeface="+mn-ea"/>
                <a:cs typeface="+mn-cs"/>
              </a:rPr>
              <a:t>Note to instructor</a:t>
            </a:r>
            <a:r>
              <a:rPr lang="en-US" sz="1200" kern="1200" dirty="0">
                <a:solidFill>
                  <a:schemeClr val="tx1"/>
                </a:solidFill>
                <a:effectLst/>
                <a:latin typeface="+mn-lt"/>
                <a:ea typeface="+mn-ea"/>
                <a:cs typeface="+mn-cs"/>
              </a:rPr>
              <a:t>: Upon completing this training, please provide each participant with a </a:t>
            </a:r>
            <a:r>
              <a:rPr lang="en-US" sz="1200" b="1" kern="1200" dirty="0">
                <a:solidFill>
                  <a:schemeClr val="tx1"/>
                </a:solidFill>
                <a:effectLst/>
                <a:latin typeface="+mn-lt"/>
                <a:ea typeface="+mn-ea"/>
                <a:cs typeface="+mn-cs"/>
              </a:rPr>
              <a:t>training card</a:t>
            </a:r>
            <a:r>
              <a:rPr lang="en-US" sz="1200" kern="1200" dirty="0">
                <a:solidFill>
                  <a:schemeClr val="tx1"/>
                </a:solidFill>
                <a:effectLst/>
                <a:latin typeface="+mn-lt"/>
                <a:ea typeface="+mn-ea"/>
                <a:cs typeface="+mn-cs"/>
              </a:rPr>
              <a:t> so that onboarding mentor/coaches can verify their attendance. </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Handout</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Unit Commissioner Onboarding and Orientation Guide – 1 per person</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Printing Instructions: This document is meant to be printed as a booklet.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Printer settings -Landscape, 2-sided, Flip on short edge.</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This Onboarding Orientation Guide</a:t>
            </a:r>
            <a:r>
              <a:rPr lang="en-US" sz="1200" kern="1200" dirty="0">
                <a:solidFill>
                  <a:schemeClr val="tx1"/>
                </a:solidFill>
                <a:effectLst/>
                <a:latin typeface="+mn-lt"/>
                <a:ea typeface="+mn-ea"/>
                <a:cs typeface="+mn-cs"/>
              </a:rPr>
              <a:t> provides new or newly placed commissioners with the opportunity to familiarize themselves with the expectations of their position under the guidance of an experienced commissioner, their </a:t>
            </a:r>
            <a:r>
              <a:rPr lang="en-US" sz="1200" u="none" kern="1200" dirty="0">
                <a:solidFill>
                  <a:schemeClr val="tx1"/>
                </a:solidFill>
                <a:effectLst/>
                <a:latin typeface="+mn-lt"/>
                <a:ea typeface="+mn-ea"/>
                <a:cs typeface="+mn-cs"/>
              </a:rPr>
              <a:t>coach/mentor</a:t>
            </a:r>
            <a:r>
              <a:rPr lang="en-US" sz="1200" kern="1200" dirty="0">
                <a:solidFill>
                  <a:schemeClr val="tx1"/>
                </a:solidFill>
                <a:effectLst/>
                <a:latin typeface="+mn-lt"/>
                <a:ea typeface="+mn-ea"/>
                <a:cs typeface="+mn-cs"/>
              </a:rPr>
              <a:t>. They will be guided through the application of those skills in their new position.  In this way, success in the new role is more likely to be achieved, benefiting both Scouts and Scout units.</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5"/>
          </p:nvPr>
        </p:nvSpPr>
        <p:spPr/>
        <p:txBody>
          <a:bodyPr/>
          <a:lstStyle/>
          <a:p>
            <a:fld id="{36209D42-D37B-4392-BAD0-04E2D0A8F115}" type="slidenum">
              <a:rPr lang="en-US" smtClean="0"/>
              <a:t>119</a:t>
            </a:fld>
            <a:endParaRPr lang="en-US"/>
          </a:p>
        </p:txBody>
      </p:sp>
    </p:spTree>
    <p:extLst>
      <p:ext uri="{BB962C8B-B14F-4D97-AF65-F5344CB8AC3E}">
        <p14:creationId xmlns:p14="http://schemas.microsoft.com/office/powerpoint/2010/main" val="26148439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6300" y="290513"/>
            <a:ext cx="2328863" cy="1746250"/>
          </a:xfrm>
        </p:spPr>
      </p:sp>
      <p:sp>
        <p:nvSpPr>
          <p:cNvPr id="3" name="Notes Placeholder 2"/>
          <p:cNvSpPr>
            <a:spLocks noGrp="1"/>
          </p:cNvSpPr>
          <p:nvPr>
            <p:ph type="body" idx="1"/>
          </p:nvPr>
        </p:nvSpPr>
        <p:spPr>
          <a:xfrm>
            <a:off x="685800" y="2351158"/>
            <a:ext cx="5486400" cy="6495395"/>
          </a:xfrm>
        </p:spPr>
        <p:txBody>
          <a:bodyPr/>
          <a:lstStyle/>
          <a:p>
            <a:pPr marL="0" indent="0" algn="l">
              <a:buFont typeface="Arial" panose="020B0604020202020204" pitchFamily="34" charset="0"/>
              <a:buNone/>
            </a:pPr>
            <a:r>
              <a:rPr lang="en-US" b="1"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Unit Connections</a:t>
            </a:r>
          </a:p>
          <a:p>
            <a:pPr marL="0" indent="0" algn="l">
              <a:buFont typeface="Arial" panose="020B0604020202020204" pitchFamily="34" charset="0"/>
              <a:buNone/>
            </a:pPr>
            <a:r>
              <a:rPr lang="en-US" b="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M</a:t>
            </a:r>
            <a:r>
              <a:rPr lang="en-US"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eaningful conversations have many positive outcomes:</a:t>
            </a:r>
            <a:endPar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endPar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Building relationships: Connections facilitate the establishment of strong relationships built</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on trust, respect, and shared goals. These relationships form the backbone of successful teamwork and collaboration.</a:t>
            </a:r>
          </a:p>
          <a:p>
            <a:pPr marL="171450" indent="-171450">
              <a:buFont typeface="Arial" panose="020B0604020202020204" pitchFamily="34" charset="0"/>
              <a:buChar char="•"/>
            </a:pPr>
            <a:r>
              <a:rPr lang="en-US" b="1" dirty="0">
                <a:solidFill>
                  <a:srgbClr val="0D0D0D"/>
                </a:solidFill>
                <a:latin typeface="Calibri" panose="020F0502020204030204" pitchFamily="34" charset="0"/>
                <a:ea typeface="Calibri" panose="020F0502020204030204" pitchFamily="34" charset="0"/>
                <a:cs typeface="Calibri" panose="020F0502020204030204" pitchFamily="34" charset="0"/>
              </a:rPr>
              <a:t> Enhancing conversations: Strong connections begin with knowledge that enables open and effective </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communication channels. When individuals feel connected, they are more likely to express their thoughts, concerns, and ideas </a:t>
            </a:r>
            <a:r>
              <a:rPr lang="en-US" dirty="0">
                <a:solidFill>
                  <a:srgbClr val="0D0D0D"/>
                </a:solidFill>
                <a:latin typeface="Calibri" panose="020F0502020204030204" pitchFamily="34" charset="0"/>
                <a:ea typeface="Calibri" panose="020F0502020204030204" pitchFamily="34" charset="0"/>
                <a:cs typeface="Calibri" panose="020F0502020204030204" pitchFamily="34" charset="0"/>
              </a:rPr>
              <a:t>openly, leading to a better understanding and more effective </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problem-solving.</a:t>
            </a:r>
          </a:p>
          <a:p>
            <a:pPr marL="171450" indent="-171450">
              <a:buFont typeface="Arial" panose="020B0604020202020204" pitchFamily="34" charset="0"/>
              <a:buChar char="•"/>
            </a:pPr>
            <a:r>
              <a:rPr lang="en-US" b="1" dirty="0">
                <a:solidFill>
                  <a:srgbClr val="0D0D0D"/>
                </a:solidFill>
                <a:latin typeface="Calibri" panose="020F0502020204030204" pitchFamily="34" charset="0"/>
                <a:ea typeface="Calibri" panose="020F0502020204030204" pitchFamily="34" charset="0"/>
                <a:cs typeface="Calibri" panose="020F0502020204030204" pitchFamily="34" charset="0"/>
              </a:rPr>
              <a:t>Driving collaboration: Connected individuals and groups are more likely to collaborate effectively toward</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common objectives. They leverage each other's strengths, resources, and expertise to achieve shared outcomes that benefit everyone involved.</a:t>
            </a: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Fostering support</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Connections create a network of support where individuals can seek help, guidance, and encouragement from one another. </a:t>
            </a:r>
          </a:p>
          <a:p>
            <a:pPr marL="171450" indent="-171450" algn="l">
              <a:buFont typeface="Arial" panose="020B0604020202020204" pitchFamily="34" charset="0"/>
              <a:buChar char="•"/>
            </a:pPr>
            <a:r>
              <a:rPr lang="en-US" b="1" dirty="0">
                <a:latin typeface="Calibri" panose="020F0502020204030204" pitchFamily="34" charset="0"/>
                <a:ea typeface="Calibri" panose="020F0502020204030204" pitchFamily="34" charset="0"/>
                <a:cs typeface="Calibri" panose="020F0502020204030204" pitchFamily="34" charset="0"/>
              </a:rPr>
              <a:t>Creating and growing partnerships: </a:t>
            </a:r>
            <a:r>
              <a:rPr lang="en-US" dirty="0">
                <a:latin typeface="Calibri" panose="020F0502020204030204" pitchFamily="34" charset="0"/>
                <a:ea typeface="Calibri" panose="020F0502020204030204" pitchFamily="34" charset="0"/>
                <a:cs typeface="Calibri" panose="020F0502020204030204" pitchFamily="34" charset="0"/>
              </a:rPr>
              <a:t>Connections lay the groundwork for establishing and nurturing partnerships. These partnerships, built on mutual trust and shared interests, can lead to new opportunities, innovative solutions, and long-term success.</a:t>
            </a:r>
          </a:p>
          <a:p>
            <a:pPr marL="171450" indent="-171450">
              <a:buFont typeface="Arial" panose="020B0604020202020204" pitchFamily="34" charset="0"/>
              <a:buChar char="•"/>
            </a:pPr>
            <a:r>
              <a:rPr lang="en-US" b="1" dirty="0"/>
              <a:t>Changing Lives: </a:t>
            </a:r>
            <a:r>
              <a:rPr lang="en-US" dirty="0"/>
              <a:t>Connections have the power to transform lives by providing access to new resources, perspectives, and opportunities. Through meaningful interactions and relationships, individuals can achieve personal growth, overcome challenges, and reach their full potential.</a:t>
            </a:r>
            <a:endParaRPr lang="en-US" dirty="0">
              <a:solidFill>
                <a:srgbClr val="444444"/>
              </a:solidFill>
            </a:endParaRPr>
          </a:p>
          <a:p>
            <a:pPr marL="171450" indent="-171450">
              <a:buFont typeface="Arial" panose="020B0604020202020204" pitchFamily="34" charset="0"/>
              <a:buChar char="•"/>
            </a:pPr>
            <a:endParaRPr lang="en-US" dirty="0">
              <a:solidFill>
                <a:srgbClr val="444444"/>
              </a:solidFill>
            </a:endParaRPr>
          </a:p>
          <a:p>
            <a:pPr marL="171450" indent="-171450">
              <a:buFont typeface="Arial" panose="020B0604020202020204" pitchFamily="34" charset="0"/>
              <a:buChar char="•"/>
            </a:pPr>
            <a:endParaRPr lang="en-US" dirty="0">
              <a:latin typeface="Calibri"/>
              <a:ea typeface="Calibri"/>
              <a:cs typeface="Calibri"/>
            </a:endParaRPr>
          </a:p>
          <a:p>
            <a:endParaRPr lang="en-US" b="1" dirty="0">
              <a:latin typeface="Calibri"/>
              <a:ea typeface="Calibri"/>
              <a:cs typeface="Calibri"/>
            </a:endParaRPr>
          </a:p>
          <a:p>
            <a:endParaRPr lang="en-US" dirty="0"/>
          </a:p>
        </p:txBody>
      </p:sp>
      <p:sp>
        <p:nvSpPr>
          <p:cNvPr id="4" name="Slide Number Placeholder 3"/>
          <p:cNvSpPr>
            <a:spLocks noGrp="1"/>
          </p:cNvSpPr>
          <p:nvPr>
            <p:ph type="sldNum" sz="quarter" idx="5"/>
          </p:nvPr>
        </p:nvSpPr>
        <p:spPr>
          <a:xfrm>
            <a:off x="6285053" y="8846554"/>
            <a:ext cx="571361" cy="467309"/>
          </a:xfrm>
        </p:spPr>
        <p:txBody>
          <a:bodyPr/>
          <a:lstStyle/>
          <a:p>
            <a:fld id="{59048FD7-9EFB-46E7-BEEF-BA929D3F9856}" type="slidenum">
              <a:rPr lang="en-US" smtClean="0"/>
              <a:t>12</a:t>
            </a:fld>
            <a:endParaRPr lang="en-US"/>
          </a:p>
        </p:txBody>
      </p:sp>
    </p:spTree>
    <p:extLst>
      <p:ext uri="{BB962C8B-B14F-4D97-AF65-F5344CB8AC3E}">
        <p14:creationId xmlns:p14="http://schemas.microsoft.com/office/powerpoint/2010/main" val="143148301"/>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6209D42-D37B-4392-BAD0-04E2D0A8F115}" type="slidenum">
              <a:rPr lang="en-US" smtClean="0"/>
              <a:t>120</a:t>
            </a:fld>
            <a:endParaRPr lang="en-US"/>
          </a:p>
        </p:txBody>
      </p:sp>
    </p:spTree>
    <p:extLst>
      <p:ext uri="{BB962C8B-B14F-4D97-AF65-F5344CB8AC3E}">
        <p14:creationId xmlns:p14="http://schemas.microsoft.com/office/powerpoint/2010/main" val="3190916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6:notes"/>
          <p:cNvSpPr>
            <a:spLocks noGrp="1" noRot="1" noChangeAspect="1"/>
          </p:cNvSpPr>
          <p:nvPr>
            <p:ph type="sldImg" idx="2"/>
          </p:nvPr>
        </p:nvSpPr>
        <p:spPr>
          <a:xfrm>
            <a:off x="1639888" y="250825"/>
            <a:ext cx="3154362"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6:notes"/>
          <p:cNvSpPr txBox="1">
            <a:spLocks noGrp="1"/>
          </p:cNvSpPr>
          <p:nvPr>
            <p:ph type="body" idx="1"/>
          </p:nvPr>
        </p:nvSpPr>
        <p:spPr>
          <a:xfrm>
            <a:off x="444137" y="3082834"/>
            <a:ext cx="5708469" cy="5910336"/>
          </a:xfrm>
          <a:prstGeom prst="rect">
            <a:avLst/>
          </a:prstGeom>
          <a:noFill/>
          <a:ln>
            <a:noFill/>
          </a:ln>
        </p:spPr>
        <p:txBody>
          <a:bodyPr spcFirstLastPara="1" wrap="square" lIns="94225" tIns="47100" rIns="94225" bIns="47100" anchor="t" anchorCtr="0">
            <a:noAutofit/>
          </a:bodyPr>
          <a:lstStyle/>
          <a:p>
            <a:pPr marL="0" lvl="0" indent="0" algn="l" rtl="0">
              <a:spcBef>
                <a:spcPts val="0"/>
              </a:spcBef>
              <a:spcAft>
                <a:spcPts val="0"/>
              </a:spcAft>
              <a:buNone/>
            </a:pPr>
            <a:r>
              <a:rPr lang="en-US" b="1">
                <a:latin typeface="Calibri" panose="020F0502020204030204" pitchFamily="34" charset="0"/>
                <a:cs typeface="Calibri" panose="020F0502020204030204" pitchFamily="34" charset="0"/>
              </a:rPr>
              <a:t>Connection Guides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latin typeface="Calibri" panose="020F0502020204030204" pitchFamily="34" charset="0"/>
                <a:cs typeface="Calibri" panose="020F0502020204030204" pitchFamily="34" charset="0"/>
              </a:rPr>
              <a:t>To aid commissioners in facilitating a conversation with unit leaders, a set of Connection Guides is available. There are guides for discussing each of the six metrics.  </a:t>
            </a:r>
            <a:r>
              <a:rPr lang="en-US" b="1">
                <a:latin typeface="Calibri" panose="020F0502020204030204" pitchFamily="34" charset="0"/>
                <a:cs typeface="Calibri" panose="020F0502020204030204" pitchFamily="34" charset="0"/>
              </a:rPr>
              <a:t>All guides are accessible from the unit and district dashboards</a:t>
            </a:r>
            <a:r>
              <a:rPr lang="en-US">
                <a:latin typeface="Calibri" panose="020F0502020204030204" pitchFamily="34" charset="0"/>
                <a:cs typeface="Calibri" panose="020F0502020204030204" pitchFamily="34" charset="0"/>
              </a:rPr>
              <a:t>, and each follows a similar pattern of offering several leading questions to help guide a unit-level conversation.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a:latin typeface="Calibri" panose="020F0502020204030204" pitchFamily="34" charset="0"/>
                <a:cs typeface="Calibri" panose="020F0502020204030204" pitchFamily="34" charset="0"/>
              </a:rPr>
              <a:t>Scanning this QR code will also enable direct access to the library of connection guides.</a:t>
            </a:r>
          </a:p>
        </p:txBody>
      </p:sp>
      <p:sp>
        <p:nvSpPr>
          <p:cNvPr id="286" name="Google Shape;286;p16:notes"/>
          <p:cNvSpPr txBox="1">
            <a:spLocks noGrp="1"/>
          </p:cNvSpPr>
          <p:nvPr>
            <p:ph type="sldNum" idx="12"/>
          </p:nvPr>
        </p:nvSpPr>
        <p:spPr>
          <a:xfrm>
            <a:off x="3999944" y="8757643"/>
            <a:ext cx="2643926" cy="471053"/>
          </a:xfrm>
          <a:prstGeom prst="rect">
            <a:avLst/>
          </a:prstGeom>
          <a:noFill/>
          <a:ln>
            <a:noFill/>
          </a:ln>
        </p:spPr>
        <p:txBody>
          <a:bodyPr spcFirstLastPara="1" wrap="square" lIns="94225" tIns="47100" rIns="94225" bIns="471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73263" y="249238"/>
            <a:ext cx="2909887" cy="2182812"/>
          </a:xfrm>
        </p:spPr>
      </p:sp>
      <p:sp>
        <p:nvSpPr>
          <p:cNvPr id="3" name="Notes Placeholder 2"/>
          <p:cNvSpPr>
            <a:spLocks noGrp="1"/>
          </p:cNvSpPr>
          <p:nvPr>
            <p:ph type="body" idx="1"/>
          </p:nvPr>
        </p:nvSpPr>
        <p:spPr>
          <a:xfrm>
            <a:off x="685800" y="2778373"/>
            <a:ext cx="5486400" cy="5371257"/>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strike="noStrike" dirty="0">
                <a:latin typeface="Calibri" panose="020F0502020204030204" pitchFamily="34" charset="0"/>
                <a:ea typeface="Calibri" panose="020F0502020204030204" pitchFamily="34" charset="0"/>
                <a:cs typeface="Calibri" panose="020F0502020204030204" pitchFamily="34" charset="0"/>
              </a:rPr>
              <a:t>Unit Goals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strike="noStrike" dirty="0">
                <a:latin typeface="Calibri" panose="020F0502020204030204" pitchFamily="34" charset="0"/>
                <a:ea typeface="Calibri" panose="020F0502020204030204" pitchFamily="34" charset="0"/>
                <a:cs typeface="Calibri" panose="020F0502020204030204" pitchFamily="34" charset="0"/>
              </a:rPr>
              <a:t>C</a:t>
            </a:r>
            <a:r>
              <a:rPr lang="en-US" b="0" dirty="0">
                <a:latin typeface="Calibri" panose="020F0502020204030204" pitchFamily="34" charset="0"/>
                <a:ea typeface="Calibri" panose="020F0502020204030204" pitchFamily="34" charset="0"/>
                <a:cs typeface="Calibri" panose="020F0502020204030204" pitchFamily="34" charset="0"/>
              </a:rPr>
              <a:t>onversations </a:t>
            </a:r>
            <a:r>
              <a:rPr lang="en-US" b="0" u="none" dirty="0">
                <a:latin typeface="Calibri" panose="020F0502020204030204" pitchFamily="34" charset="0"/>
                <a:ea typeface="Calibri" panose="020F0502020204030204" pitchFamily="34" charset="0"/>
                <a:cs typeface="Calibri" panose="020F0502020204030204" pitchFamily="34" charset="0"/>
              </a:rPr>
              <a:t>with unit leaders </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may lead to opportunities for formulating unit goals. </a:t>
            </a:r>
          </a:p>
          <a:p>
            <a:pPr marL="0" indent="0" algn="l">
              <a:buFont typeface="Arial" panose="020B0604020202020204" pitchFamily="34" charset="0"/>
              <a:buNone/>
            </a:pPr>
            <a:endParaRPr lang="en-US" b="0" dirty="0">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This entails recognizing what is going well, aiding the unit in pinpointing areas for program </a:t>
            </a:r>
            <a:r>
              <a:rPr lang="en-US" b="0" i="0" u="none" strike="noStrike"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improvement</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engaging with the unit to establish their </a:t>
            </a:r>
            <a:r>
              <a:rPr lang="en-US" b="0" i="0" u="none"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vision for success</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providing support for that vision. </a:t>
            </a:r>
          </a:p>
          <a:p>
            <a:pPr marL="0" indent="0" algn="l">
              <a:buFont typeface="Arial" panose="020B0604020202020204" pitchFamily="34" charset="0"/>
              <a:buNone/>
            </a:pP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Establishing goals can be pivotal in the development of thriving units. Commissioners might collaborate closely with units to establish goals and address challenges. </a:t>
            </a:r>
            <a:endParaRPr lang="en-US" b="0" i="0" strike="sngStrike"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The unit maintains complete autonomy in determining their goals, whether they choose to have them detailed, simple, or none at all, with the commissioner available to assist them throughout the process.</a:t>
            </a:r>
            <a:endParaRPr lang="en-US" b="0" dirty="0">
              <a:latin typeface="Calibri" panose="020F0502020204030204" pitchFamily="34" charset="0"/>
              <a:ea typeface="Calibri" panose="020F0502020204030204" pitchFamily="34" charset="0"/>
              <a:cs typeface="Calibri" panose="020F0502020204030204" pitchFamily="34" charset="0"/>
            </a:endParaRPr>
          </a:p>
          <a:p>
            <a:endParaRPr lang="en-US" sz="1600" dirty="0"/>
          </a:p>
        </p:txBody>
      </p:sp>
      <p:sp>
        <p:nvSpPr>
          <p:cNvPr id="4" name="Slide Number Placeholder 3"/>
          <p:cNvSpPr>
            <a:spLocks noGrp="1"/>
          </p:cNvSpPr>
          <p:nvPr>
            <p:ph type="sldNum" sz="quarter" idx="5"/>
          </p:nvPr>
        </p:nvSpPr>
        <p:spPr>
          <a:xfrm>
            <a:off x="6273478" y="8846554"/>
            <a:ext cx="582936" cy="467309"/>
          </a:xfrm>
        </p:spPr>
        <p:txBody>
          <a:bodyPr/>
          <a:lstStyle/>
          <a:p>
            <a:fld id="{59048FD7-9EFB-46E7-BEEF-BA929D3F9856}" type="slidenum">
              <a:rPr lang="en-US" smtClean="0"/>
              <a:t>14</a:t>
            </a:fld>
            <a:endParaRPr lang="en-US"/>
          </a:p>
        </p:txBody>
      </p:sp>
    </p:spTree>
    <p:extLst>
      <p:ext uri="{BB962C8B-B14F-4D97-AF65-F5344CB8AC3E}">
        <p14:creationId xmlns:p14="http://schemas.microsoft.com/office/powerpoint/2010/main" val="1580774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78038" y="374650"/>
            <a:ext cx="2700337" cy="2024063"/>
          </a:xfrm>
        </p:spPr>
      </p:sp>
      <p:sp>
        <p:nvSpPr>
          <p:cNvPr id="3" name="Notes Placeholder 2"/>
          <p:cNvSpPr>
            <a:spLocks noGrp="1"/>
          </p:cNvSpPr>
          <p:nvPr>
            <p:ph type="body" idx="1"/>
          </p:nvPr>
        </p:nvSpPr>
        <p:spPr>
          <a:xfrm>
            <a:off x="685800" y="2636298"/>
            <a:ext cx="5486400" cy="5513333"/>
          </a:xfrm>
        </p:spPr>
        <p:txBody>
          <a:bodyPr/>
          <a:lstStyle/>
          <a:p>
            <a:pPr marL="0" indent="0" algn="l">
              <a:spcBef>
                <a:spcPts val="1200"/>
              </a:spcBef>
              <a:buFont typeface="Symbol" panose="05050102010706020507" pitchFamily="18" charset="2"/>
              <a:buNone/>
            </a:pPr>
            <a:r>
              <a:rPr lang="en-US" b="1" kern="100">
                <a:effectLst/>
                <a:latin typeface="Calibri" panose="020F0502020204030204" pitchFamily="34" charset="0"/>
                <a:ea typeface="Calibri" panose="020F0502020204030204" pitchFamily="34" charset="0"/>
                <a:cs typeface="Calibri" panose="020F0502020204030204" pitchFamily="34" charset="0"/>
              </a:rPr>
              <a:t>Unit Support</a:t>
            </a:r>
          </a:p>
          <a:p>
            <a:pPr marL="0" indent="0" algn="l">
              <a:spcBef>
                <a:spcPts val="1200"/>
              </a:spcBef>
              <a:buFont typeface="Symbol" panose="05050102010706020507" pitchFamily="18" charset="2"/>
              <a:buNone/>
            </a:pPr>
            <a:r>
              <a:rPr lang="en-US" b="0" kern="100">
                <a:effectLst/>
                <a:latin typeface="Calibri" panose="020F0502020204030204" pitchFamily="34" charset="0"/>
                <a:ea typeface="Calibri" panose="020F0502020204030204" pitchFamily="34" charset="0"/>
                <a:cs typeface="Calibri" panose="020F0502020204030204" pitchFamily="34" charset="0"/>
              </a:rPr>
              <a:t>Finally, commissioners provide unit support by following up regularly, being available to answer questions, and ensuring the unit has the resources to achieve their goals. </a:t>
            </a: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r>
              <a:rPr lang="en-US" b="0" kern="100">
                <a:effectLst/>
                <a:latin typeface="Calibri" panose="020F0502020204030204" pitchFamily="34" charset="0"/>
                <a:ea typeface="Calibri" panose="020F0502020204030204" pitchFamily="34" charset="0"/>
                <a:cs typeface="Calibri" panose="020F0502020204030204" pitchFamily="34" charset="0"/>
              </a:rPr>
              <a:t>Just remember, there are various types of units out there, and each one requires different types of support. </a:t>
            </a: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r>
              <a:rPr lang="en-US" b="0" kern="100">
                <a:effectLst/>
                <a:latin typeface="Calibri" panose="020F0502020204030204" pitchFamily="34" charset="0"/>
                <a:ea typeface="Calibri" panose="020F0502020204030204" pitchFamily="34" charset="0"/>
                <a:cs typeface="Calibri" panose="020F0502020204030204" pitchFamily="34" charset="0"/>
              </a:rPr>
              <a:t>Record what you do to support the units you serve in Commissioner Tools. The information you record is valuable for tracking unit opportunities and successes over time</a:t>
            </a:r>
            <a:r>
              <a:rPr lang="en-US" b="0" u="none" kern="100">
                <a:effectLst/>
                <a:latin typeface="Calibri" panose="020F0502020204030204" pitchFamily="34" charset="0"/>
                <a:ea typeface="Calibri" panose="020F0502020204030204" pitchFamily="34" charset="0"/>
                <a:cs typeface="Calibri" panose="020F0502020204030204" pitchFamily="34" charset="0"/>
              </a:rPr>
              <a:t>. This is also useful to district leadership if you are no longer able to serve that unit; they won’t have to start all over to gather information.</a:t>
            </a:r>
          </a:p>
          <a:p>
            <a:pPr marL="0" indent="0" algn="l">
              <a:spcBef>
                <a:spcPts val="1200"/>
              </a:spcBef>
              <a:buFont typeface="Symbol" panose="05050102010706020507" pitchFamily="18" charset="2"/>
              <a:buNone/>
            </a:pPr>
            <a:endParaRPr lang="en-US" sz="1600" b="0" u="none" kern="100">
              <a:effectLst/>
              <a:latin typeface="Aptos" panose="020B0004020202020204" pitchFamily="34" charset="0"/>
              <a:ea typeface="Aptos" panose="020B0004020202020204" pitchFamily="34" charset="0"/>
              <a:cs typeface="Times New Roman" panose="02020603050405020304" pitchFamily="18" charset="0"/>
            </a:endParaRPr>
          </a:p>
          <a:p>
            <a:endParaRPr lang="en-US" sz="160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15</a:t>
            </a:fld>
            <a:endParaRPr lang="en-US"/>
          </a:p>
        </p:txBody>
      </p:sp>
    </p:spTree>
    <p:extLst>
      <p:ext uri="{BB962C8B-B14F-4D97-AF65-F5344CB8AC3E}">
        <p14:creationId xmlns:p14="http://schemas.microsoft.com/office/powerpoint/2010/main" val="293113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Unit Service Organization</a:t>
            </a:r>
          </a:p>
          <a:p>
            <a:r>
              <a:rPr lang="en-US" sz="1200"/>
              <a:t>A district’s corps of commissioners serves as the link between the district and its local units. It’s important to understand how commissioners are organized so that optimal unit service can be provided. The organization of the district’s commissioners is at the discretion of the district commissioner, who is free to adjust the organization as needed to meet the changing needs of the district. </a:t>
            </a:r>
          </a:p>
          <a:p>
            <a:r>
              <a:rPr lang="en-US" sz="1200"/>
              <a:t> </a:t>
            </a:r>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16</a:t>
            </a:fld>
            <a:endParaRPr lang="en-US"/>
          </a:p>
        </p:txBody>
      </p:sp>
    </p:spTree>
    <p:extLst>
      <p:ext uri="{BB962C8B-B14F-4D97-AF65-F5344CB8AC3E}">
        <p14:creationId xmlns:p14="http://schemas.microsoft.com/office/powerpoint/2010/main" val="23616482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District Commissioner</a:t>
            </a:r>
          </a:p>
          <a:p>
            <a:r>
              <a:rPr lang="en-US" sz="1200" dirty="0"/>
              <a:t>The district commissioner is recommended by the district nominating committee for approval and appointment by the council executive board with the concurrence of the Scout executive. </a:t>
            </a:r>
          </a:p>
          <a:p>
            <a:pPr defTabSz="914295">
              <a:defRPr/>
            </a:pPr>
            <a:endParaRPr lang="en-US" sz="1200" dirty="0"/>
          </a:p>
          <a:p>
            <a:pPr defTabSz="914295">
              <a:defRPr/>
            </a:pPr>
            <a:r>
              <a:rPr lang="en-US" sz="1200" dirty="0"/>
              <a:t>The district commissioner works directly with the district chair and the district professional as part of the district Key 3. District commissioners take ownership of the district team of commissioners to ensure that all units are well cared for throughout the year, paying special attention to new units as these units are the most vulnerable to not renew their charters. </a:t>
            </a:r>
          </a:p>
          <a:p>
            <a:endParaRPr lang="en-US" sz="1200" dirty="0"/>
          </a:p>
          <a:p>
            <a:r>
              <a:rPr lang="en-US" sz="1200" dirty="0"/>
              <a:t>The district commissioner guides and monitors the district’s unit service function.</a:t>
            </a:r>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17</a:t>
            </a:fld>
            <a:endParaRPr lang="en-US"/>
          </a:p>
        </p:txBody>
      </p:sp>
    </p:spTree>
    <p:extLst>
      <p:ext uri="{BB962C8B-B14F-4D97-AF65-F5344CB8AC3E}">
        <p14:creationId xmlns:p14="http://schemas.microsoft.com/office/powerpoint/2010/main" val="18144793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3"/>
        <p:cNvGrpSpPr/>
        <p:nvPr/>
      </p:nvGrpSpPr>
      <p:grpSpPr>
        <a:xfrm>
          <a:off x="0" y="0"/>
          <a:ext cx="0" cy="0"/>
          <a:chOff x="0" y="0"/>
          <a:chExt cx="0" cy="0"/>
        </a:xfrm>
      </p:grpSpPr>
      <p:sp>
        <p:nvSpPr>
          <p:cNvPr id="954" name="Google Shape;954;p9:notes"/>
          <p:cNvSpPr txBox="1">
            <a:spLocks noGrp="1"/>
          </p:cNvSpPr>
          <p:nvPr>
            <p:ph type="body" idx="1"/>
          </p:nvPr>
        </p:nvSpPr>
        <p:spPr>
          <a:xfrm>
            <a:off x="296325" y="2255472"/>
            <a:ext cx="6417750" cy="6260732"/>
          </a:xfrm>
          <a:prstGeom prst="rect">
            <a:avLst/>
          </a:prstGeom>
          <a:noFill/>
          <a:ln>
            <a:noFill/>
          </a:ln>
        </p:spPr>
        <p:txBody>
          <a:bodyPr spcFirstLastPara="1" wrap="square" lIns="98481" tIns="49227" rIns="98481" bIns="49227" anchor="t" anchorCtr="0">
            <a:noAutofit/>
          </a:bodyPr>
          <a:lstStyle/>
          <a:p>
            <a:r>
              <a:rPr lang="en-US" b="1" dirty="0">
                <a:latin typeface="Calibri" panose="020F0502020204030204" pitchFamily="34" charset="0"/>
                <a:cs typeface="Calibri" panose="020F0502020204030204" pitchFamily="34" charset="0"/>
              </a:rPr>
              <a:t>Managing versus Leading </a:t>
            </a:r>
            <a:r>
              <a:rPr lang="en-US" dirty="0">
                <a:latin typeface="Calibri" panose="020F0502020204030204" pitchFamily="34" charset="0"/>
                <a:cs typeface="Calibri" panose="020F0502020204030204" pitchFamily="34" charset="0"/>
              </a:rPr>
              <a:t>– So does the district commissioner manage people or lead people?</a:t>
            </a:r>
          </a:p>
          <a:p>
            <a:r>
              <a:rPr lang="en-US" b="1" i="0" dirty="0">
                <a:effectLst/>
                <a:latin typeface="Calibri" panose="020F0502020204030204" pitchFamily="34" charset="0"/>
                <a:cs typeface="Calibri" panose="020F0502020204030204" pitchFamily="34" charset="0"/>
              </a:rPr>
              <a:t>Management of Volunteers</a:t>
            </a:r>
          </a:p>
          <a:p>
            <a:r>
              <a:rPr lang="en-US" b="0" i="0" dirty="0">
                <a:effectLst/>
                <a:latin typeface="Calibri" panose="020F0502020204030204" pitchFamily="34" charset="0"/>
                <a:cs typeface="Calibri" panose="020F0502020204030204" pitchFamily="34" charset="0"/>
              </a:rPr>
              <a:t>Management of volunteers focuses on the four-lowercase p’s of the role: policy, procedure, process and practice. The four p’s are important to the sound operation of a volunteer-supported organization. Their fundamental execution is critical to the movement. Managing volunteers requires being adept at crafting, communicating, implementing and ensuring adherence to the four-lowercase p’s. The management aspect of the role of guiding volunteers is usually a natural strength. For many, their ability to manage the lowercase p’s is what got them noticed. Management skills earned their promotion to their current role.</a:t>
            </a:r>
          </a:p>
          <a:p>
            <a:endParaRPr lang="en-US" b="1" i="0" dirty="0">
              <a:effectLst/>
              <a:latin typeface="Calibri" panose="020F0502020204030204" pitchFamily="34" charset="0"/>
              <a:cs typeface="Calibri" panose="020F0502020204030204" pitchFamily="34" charset="0"/>
            </a:endParaRPr>
          </a:p>
          <a:p>
            <a:r>
              <a:rPr lang="en-US" b="1" i="0" dirty="0">
                <a:effectLst/>
                <a:latin typeface="Calibri" panose="020F0502020204030204" pitchFamily="34" charset="0"/>
                <a:cs typeface="Calibri" panose="020F0502020204030204" pitchFamily="34" charset="0"/>
              </a:rPr>
              <a:t>Leadership of Volunteers</a:t>
            </a:r>
          </a:p>
          <a:p>
            <a:r>
              <a:rPr lang="en-US" b="0" i="0" dirty="0">
                <a:effectLst/>
                <a:latin typeface="Calibri" panose="020F0502020204030204" pitchFamily="34" charset="0"/>
                <a:cs typeface="Calibri" panose="020F0502020204030204" pitchFamily="34" charset="0"/>
              </a:rPr>
              <a:t>The leadership of volunteers focuses on the one capital P – People. The leader seeks to connect with and inspire every person who affiliates with the organization. The leader understands that the human element cannot be overlooked in the haste of giving attention to policy, procedure, process, and practice.</a:t>
            </a:r>
          </a:p>
          <a:p>
            <a:endParaRPr lang="en-US" b="0" i="0" dirty="0">
              <a:effectLst/>
              <a:latin typeface="Calibri" panose="020F0502020204030204" pitchFamily="34" charset="0"/>
              <a:cs typeface="Calibri" panose="020F0502020204030204" pitchFamily="34" charset="0"/>
            </a:endParaRPr>
          </a:p>
          <a:p>
            <a:r>
              <a:rPr lang="en-US" b="0" i="0" dirty="0">
                <a:effectLst/>
                <a:latin typeface="Calibri" panose="020F0502020204030204" pitchFamily="34" charset="0"/>
                <a:cs typeface="Calibri" panose="020F0502020204030204" pitchFamily="34" charset="0"/>
              </a:rPr>
              <a:t>When leading volunteers, this is not an either/or proposition. The person called upon to guide volunteers cannot swap management expertise for leadership skills or vice versa. The most effective way to support volunteers is to become the best version of a volunteer manager and volunteer leader possible. Continual development is key.</a:t>
            </a:r>
          </a:p>
          <a:p>
            <a:endParaRPr lang="en-US" b="0" i="0" dirty="0">
              <a:effectLst/>
              <a:latin typeface="Calibri" panose="020F0502020204030204" pitchFamily="34" charset="0"/>
              <a:cs typeface="Calibri" panose="020F0502020204030204" pitchFamily="34" charset="0"/>
            </a:endParaRPr>
          </a:p>
          <a:p>
            <a:r>
              <a:rPr lang="en-US" b="0" i="0" dirty="0">
                <a:effectLst/>
                <a:latin typeface="Calibri" panose="020F0502020204030204" pitchFamily="34" charset="0"/>
                <a:cs typeface="Calibri" panose="020F0502020204030204" pitchFamily="34" charset="0"/>
              </a:rPr>
              <a:t>Continual development through coaching, mentorship, introspection, time for reflection and being an astute observer will yield a well-rounded manager and leader of volunteers.</a:t>
            </a:r>
          </a:p>
          <a:p>
            <a:endParaRPr lang="en-US" b="0" i="0" dirty="0">
              <a:effectLst/>
              <a:latin typeface="Calibri" panose="020F0502020204030204" pitchFamily="34" charset="0"/>
              <a:cs typeface="Calibri" panose="020F0502020204030204" pitchFamily="34" charset="0"/>
            </a:endParaRPr>
          </a:p>
          <a:p>
            <a:r>
              <a:rPr lang="en-US" b="0" i="0" dirty="0">
                <a:effectLst/>
                <a:latin typeface="Calibri" panose="020F0502020204030204" pitchFamily="34" charset="0"/>
                <a:cs typeface="Calibri" panose="020F0502020204030204" pitchFamily="34" charset="0"/>
              </a:rPr>
              <a:t>Leading volunteers is synonymous with volunteer engagement. Managing volunteers plays a part in the engagement, too. Bolstering leadership knowledge and skills will enhance opportunities to touch the head, hearts, and hands of those who choose to serve.</a:t>
            </a:r>
          </a:p>
          <a:p>
            <a:endParaRPr lang="en-US" b="1" dirty="0">
              <a:latin typeface="Calibri" panose="020F0502020204030204" pitchFamily="34" charset="0"/>
              <a:cs typeface="Calibri" panose="020F0502020204030204" pitchFamily="34" charset="0"/>
            </a:endParaRPr>
          </a:p>
          <a:p>
            <a:endParaRPr dirty="0"/>
          </a:p>
        </p:txBody>
      </p:sp>
      <p:sp>
        <p:nvSpPr>
          <p:cNvPr id="955" name="Google Shape;955;p9:notes"/>
          <p:cNvSpPr>
            <a:spLocks noGrp="1" noRot="1" noChangeAspect="1"/>
          </p:cNvSpPr>
          <p:nvPr>
            <p:ph type="sldImg" idx="2"/>
          </p:nvPr>
        </p:nvSpPr>
        <p:spPr>
          <a:xfrm>
            <a:off x="2130425" y="217488"/>
            <a:ext cx="2530475" cy="18986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 name="Slide Number Placeholder 1">
            <a:extLst>
              <a:ext uri="{FF2B5EF4-FFF2-40B4-BE49-F238E27FC236}">
                <a16:creationId xmlns:a16="http://schemas.microsoft.com/office/drawing/2014/main" id="{0F21D44F-7629-E298-96ED-A2A3918FEABC}"/>
              </a:ext>
            </a:extLst>
          </p:cNvPr>
          <p:cNvSpPr>
            <a:spLocks noGrp="1"/>
          </p:cNvSpPr>
          <p:nvPr>
            <p:ph type="sldNum" sz="quarter" idx="5"/>
          </p:nvPr>
        </p:nvSpPr>
        <p:spPr/>
        <p:txBody>
          <a:bodyPr/>
          <a:lstStyle/>
          <a:p>
            <a:fld id="{F14BA77A-5537-43EE-BED1-FEFFA317371D}" type="slidenum">
              <a:rPr lang="en-US" smtClean="0"/>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cs typeface="Calibri" panose="020F0502020204030204" pitchFamily="34" charset="0"/>
              </a:rPr>
              <a:t>Functions/duties of managing:</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Goal setting and accountability</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Monthly flow of meetings and information</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Team meeting planning</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Oiling The machine (Are all the parts working?)</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Planned and unplanned conversations</a:t>
            </a:r>
          </a:p>
          <a:p>
            <a:endParaRPr lang="en-US" dirty="0">
              <a:latin typeface="Calibri" panose="020F0502020204030204" pitchFamily="34" charset="0"/>
              <a:cs typeface="Calibri" panose="020F0502020204030204" pitchFamily="34" charset="0"/>
            </a:endParaRPr>
          </a:p>
          <a:p>
            <a:r>
              <a:rPr lang="en-US" b="1" dirty="0">
                <a:latin typeface="Calibri" panose="020F0502020204030204" pitchFamily="34" charset="0"/>
                <a:cs typeface="Calibri" panose="020F0502020204030204" pitchFamily="34" charset="0"/>
              </a:rPr>
              <a:t>Functions/duties of leading:</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Set the example</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Inspire the shared vision</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Foster loyalty and commitment</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Build trust in relationships</a:t>
            </a:r>
          </a:p>
          <a:p>
            <a:pPr marL="174708" indent="-174708">
              <a:buFont typeface="Arial" panose="020B0604020202020204" pitchFamily="34" charset="0"/>
              <a:buChar char="•"/>
            </a:pPr>
            <a:r>
              <a:rPr lang="en-US" dirty="0">
                <a:latin typeface="Calibri" panose="020F0502020204030204" pitchFamily="34" charset="0"/>
                <a:cs typeface="Calibri" panose="020F0502020204030204" pitchFamily="34" charset="0"/>
              </a:rPr>
              <a:t>Recognize individual’s contributions</a:t>
            </a:r>
          </a:p>
          <a:p>
            <a:pPr marL="0" indent="0">
              <a:buFont typeface="Arial" panose="020B0604020202020204" pitchFamily="34" charset="0"/>
              <a:buNone/>
            </a:pPr>
            <a:endParaRPr lang="en-US" dirty="0">
              <a:latin typeface="Calibri" panose="020F0502020204030204" pitchFamily="34" charset="0"/>
              <a:cs typeface="Calibri" panose="020F0502020204030204" pitchFamily="34" charset="0"/>
            </a:endParaRPr>
          </a:p>
          <a:p>
            <a:pPr marL="0" indent="0">
              <a:buFont typeface="Arial" panose="020B0604020202020204" pitchFamily="34" charset="0"/>
              <a:buNone/>
            </a:pPr>
            <a:r>
              <a:rPr lang="en-US" dirty="0">
                <a:latin typeface="Calibri" panose="020F0502020204030204" pitchFamily="34" charset="0"/>
                <a:cs typeface="Calibri" panose="020F0502020204030204" pitchFamily="34" charset="0"/>
              </a:rPr>
              <a:t>A district commissioner must find the right balance between managing and leading to guide the commissioner staff effectively.</a:t>
            </a:r>
          </a:p>
          <a:p>
            <a:pPr marL="174708" indent="-174708">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F14BA77A-5537-43EE-BED1-FEFFA317371D}" type="slidenum">
              <a:rPr lang="en-US" smtClean="0"/>
              <a:t>19</a:t>
            </a:fld>
            <a:endParaRPr lang="en-US"/>
          </a:p>
        </p:txBody>
      </p:sp>
    </p:spTree>
    <p:extLst>
      <p:ext uri="{BB962C8B-B14F-4D97-AF65-F5344CB8AC3E}">
        <p14:creationId xmlns:p14="http://schemas.microsoft.com/office/powerpoint/2010/main" val="29340859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Learning Objectives</a:t>
            </a:r>
          </a:p>
          <a:p>
            <a:pPr marL="571500" indent="-571500">
              <a:buFont typeface="Arial" panose="020B0604020202020204" pitchFamily="34" charset="0"/>
              <a:buChar char="•"/>
            </a:pPr>
            <a:r>
              <a:rPr lang="en-US" sz="1200" b="1" dirty="0"/>
              <a:t>Understand </a:t>
            </a:r>
            <a:r>
              <a:rPr lang="en-US" sz="1200" dirty="0"/>
              <a:t>the concept of unit service in the District</a:t>
            </a:r>
          </a:p>
          <a:p>
            <a:pPr marL="571500" indent="-571500">
              <a:buFont typeface="Arial" panose="020B0604020202020204" pitchFamily="34" charset="0"/>
              <a:buChar char="•"/>
            </a:pPr>
            <a:r>
              <a:rPr lang="en-US" sz="1200" b="1" dirty="0"/>
              <a:t>Recognize</a:t>
            </a:r>
            <a:r>
              <a:rPr lang="en-US" sz="1200" dirty="0"/>
              <a:t> the role of the District Commissioner and Assistant district Commissioners</a:t>
            </a:r>
          </a:p>
          <a:p>
            <a:pPr marL="571500" indent="-571500">
              <a:buFont typeface="Arial" panose="020B0604020202020204" pitchFamily="34" charset="0"/>
              <a:buChar char="•"/>
            </a:pPr>
            <a:r>
              <a:rPr lang="en-US" sz="1200" b="1" dirty="0">
                <a:solidFill>
                  <a:schemeClr val="dk1"/>
                </a:solidFill>
                <a:ea typeface="Arial"/>
                <a:cs typeface="Arial"/>
                <a:sym typeface="Arial"/>
              </a:rPr>
              <a:t>Identify</a:t>
            </a:r>
            <a:r>
              <a:rPr lang="en-US" sz="1200" dirty="0">
                <a:solidFill>
                  <a:schemeClr val="dk1"/>
                </a:solidFill>
                <a:ea typeface="Arial"/>
                <a:cs typeface="Arial"/>
                <a:sym typeface="Arial"/>
              </a:rPr>
              <a:t> the interrelationships and functions of the district/council</a:t>
            </a:r>
            <a:endParaRPr lang="en-US" sz="1200" dirty="0"/>
          </a:p>
          <a:p>
            <a:endParaRPr lang="en-US" b="1" dirty="0"/>
          </a:p>
        </p:txBody>
      </p:sp>
      <p:sp>
        <p:nvSpPr>
          <p:cNvPr id="4" name="Slide Number Placeholder 3"/>
          <p:cNvSpPr>
            <a:spLocks noGrp="1"/>
          </p:cNvSpPr>
          <p:nvPr>
            <p:ph type="sldNum" sz="quarter" idx="5"/>
          </p:nvPr>
        </p:nvSpPr>
        <p:spPr/>
        <p:txBody>
          <a:bodyPr/>
          <a:lstStyle/>
          <a:p>
            <a:fld id="{36209D42-D37B-4392-BAD0-04E2D0A8F115}" type="slidenum">
              <a:rPr lang="en-US" smtClean="0"/>
              <a:t>2</a:t>
            </a:fld>
            <a:endParaRPr lang="en-US"/>
          </a:p>
        </p:txBody>
      </p:sp>
    </p:spTree>
    <p:extLst>
      <p:ext uri="{BB962C8B-B14F-4D97-AF65-F5344CB8AC3E}">
        <p14:creationId xmlns:p14="http://schemas.microsoft.com/office/powerpoint/2010/main" val="34825057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Types and Levels of Commissioner Support</a:t>
            </a:r>
          </a:p>
          <a:p>
            <a:r>
              <a:rPr lang="en-US" sz="1200"/>
              <a:t>Commissioners come in all shapes, sizes, and experiences, and they can be organized in many different ways, but there are just three types of commissioners: </a:t>
            </a:r>
          </a:p>
          <a:p>
            <a:pPr marL="285750" indent="-285750">
              <a:buFontTx/>
              <a:buChar char="-"/>
            </a:pPr>
            <a:r>
              <a:rPr lang="en-US" sz="1200"/>
              <a:t>Administrative</a:t>
            </a:r>
          </a:p>
          <a:p>
            <a:pPr marL="285750" indent="-285750">
              <a:buFontTx/>
              <a:buChar char="-"/>
            </a:pPr>
            <a:r>
              <a:rPr lang="en-US" sz="1200"/>
              <a:t>Roundtable</a:t>
            </a:r>
          </a:p>
          <a:p>
            <a:pPr marL="285750" indent="-285750">
              <a:buFontTx/>
              <a:buChar char="-"/>
            </a:pPr>
            <a:r>
              <a:rPr lang="en-US" sz="1200"/>
              <a:t>Unit commissioners</a:t>
            </a:r>
          </a:p>
          <a:p>
            <a:endParaRPr lang="en-US" sz="1200"/>
          </a:p>
          <a:p>
            <a:r>
              <a:rPr lang="en-US" sz="1200"/>
              <a:t>Those who are not unit commissioners or roundtable commissioners are </a:t>
            </a:r>
            <a:r>
              <a:rPr lang="en-US" sz="1200" i="1"/>
              <a:t>administrative</a:t>
            </a:r>
            <a:r>
              <a:rPr lang="en-US" sz="1200"/>
              <a:t> commissioners. </a:t>
            </a:r>
          </a:p>
          <a:p>
            <a:endParaRPr lang="en-US"/>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20</a:t>
            </a:fld>
            <a:endParaRPr lang="en-US"/>
          </a:p>
        </p:txBody>
      </p:sp>
    </p:spTree>
    <p:extLst>
      <p:ext uri="{BB962C8B-B14F-4D97-AF65-F5344CB8AC3E}">
        <p14:creationId xmlns:p14="http://schemas.microsoft.com/office/powerpoint/2010/main" val="28901490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Assistant District Commissioners</a:t>
            </a:r>
            <a:r>
              <a:rPr lang="en-US" sz="1200" dirty="0"/>
              <a:t>, or ADCs, can make or break a district’s ability to see that every unit receives competent unit service. </a:t>
            </a:r>
          </a:p>
          <a:p>
            <a:r>
              <a:rPr lang="en-US" sz="1200" dirty="0"/>
              <a:t> </a:t>
            </a:r>
          </a:p>
          <a:p>
            <a:r>
              <a:rPr lang="en-US" sz="1200" dirty="0"/>
              <a:t>Even the best district commissioner in the council cannot personally train and guide all unit commissioners in the district. So, ADCs are assigned certain units in the district, and they supervise the unit commissioners who serve those units. ADCs are appointed by the district commissioners. </a:t>
            </a:r>
          </a:p>
          <a:p>
            <a:r>
              <a:rPr lang="en-US" sz="1200" dirty="0"/>
              <a:t> </a:t>
            </a:r>
          </a:p>
          <a:p>
            <a:r>
              <a:rPr lang="en-US" sz="1200" dirty="0"/>
              <a:t>ADCs work closely with the district commissioner and district executive. This team must have a clear vision of effective Scouting and communicate that vision to every unit leader in the district through unit commissioners. </a:t>
            </a:r>
          </a:p>
          <a:p>
            <a:r>
              <a:rPr lang="en-US" sz="1200" dirty="0"/>
              <a:t> </a:t>
            </a:r>
          </a:p>
          <a:p>
            <a:r>
              <a:rPr lang="en-US" sz="1200" dirty="0"/>
              <a:t>When a unit commissioner resigns or cannot adequately fulfill the responsibilities of the position, the assistant district commissioner </a:t>
            </a:r>
            <a:r>
              <a:rPr lang="en-US" sz="1200" i="1" dirty="0"/>
              <a:t>temporarily </a:t>
            </a:r>
            <a:r>
              <a:rPr lang="en-US" sz="1200" dirty="0"/>
              <a:t>assumes the vacant position. However, immediate action must be taken to provide a replacement. </a:t>
            </a:r>
          </a:p>
          <a:p>
            <a:r>
              <a:rPr lang="en-US" sz="1200" dirty="0"/>
              <a:t> </a:t>
            </a:r>
          </a:p>
          <a:p>
            <a:r>
              <a:rPr lang="en-US" sz="1200" dirty="0"/>
              <a:t>Whereas, administrative commissioners are </a:t>
            </a:r>
            <a:r>
              <a:rPr lang="en-US" sz="1200" i="1" dirty="0"/>
              <a:t>not u</a:t>
            </a:r>
            <a:r>
              <a:rPr lang="en-US" sz="1200" dirty="0"/>
              <a:t>nit commissioners. Their responsibility is to </a:t>
            </a:r>
            <a:r>
              <a:rPr lang="en-US" sz="1200" i="1" dirty="0"/>
              <a:t>find u</a:t>
            </a:r>
            <a:r>
              <a:rPr lang="en-US" sz="1200" dirty="0"/>
              <a:t>nit commissioners.</a:t>
            </a:r>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21</a:t>
            </a:fld>
            <a:endParaRPr lang="en-US"/>
          </a:p>
        </p:txBody>
      </p:sp>
    </p:spTree>
    <p:extLst>
      <p:ext uri="{BB962C8B-B14F-4D97-AF65-F5344CB8AC3E}">
        <p14:creationId xmlns:p14="http://schemas.microsoft.com/office/powerpoint/2010/main" val="7212021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Roundtable Commissioners</a:t>
            </a:r>
          </a:p>
          <a:p>
            <a:r>
              <a:rPr lang="en-US" sz="1200" b="1" dirty="0"/>
              <a:t>Coordination</a:t>
            </a:r>
            <a:r>
              <a:rPr lang="en-US" sz="1200" dirty="0"/>
              <a:t> of all roundtables held in the council is the responsibility of the </a:t>
            </a:r>
            <a:r>
              <a:rPr lang="en-US" sz="1200" b="1" dirty="0"/>
              <a:t>assistant council commissioner for roundtable</a:t>
            </a:r>
            <a:r>
              <a:rPr lang="en-US" sz="1200" dirty="0"/>
              <a:t>. </a:t>
            </a:r>
          </a:p>
          <a:p>
            <a:r>
              <a:rPr lang="en-US" sz="1200" dirty="0"/>
              <a:t>This person reports to the council commissioner and conducts an annual council-wide roundtable planning meeting, followed by a mid-year review. </a:t>
            </a:r>
          </a:p>
          <a:p>
            <a:r>
              <a:rPr lang="en-US" sz="1200" dirty="0"/>
              <a:t> </a:t>
            </a:r>
          </a:p>
          <a:p>
            <a:r>
              <a:rPr lang="en-US" sz="1200" dirty="0"/>
              <a:t>This process brings a level of standardization to district roundtables in terms of content by promoting the use of </a:t>
            </a:r>
            <a:r>
              <a:rPr lang="en-US" sz="1200" b="1" i="1" dirty="0"/>
              <a:t>Roundtable Support Pages </a:t>
            </a:r>
            <a:r>
              <a:rPr lang="en-US" sz="1200" i="0" dirty="0"/>
              <a:t>on the National website </a:t>
            </a:r>
            <a:r>
              <a:rPr lang="en-US" sz="1200" dirty="0"/>
              <a:t>and other resources while allowing local flexibility for the districts. </a:t>
            </a:r>
          </a:p>
          <a:p>
            <a:r>
              <a:rPr lang="en-US" sz="1200" dirty="0"/>
              <a:t> </a:t>
            </a:r>
          </a:p>
          <a:p>
            <a:r>
              <a:rPr lang="en-US" sz="1200" dirty="0"/>
              <a:t>In some larger councils, there may be multiple assistant council commissioners for roundtable depending on the local needs.</a:t>
            </a:r>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22</a:t>
            </a:fld>
            <a:endParaRPr lang="en-US"/>
          </a:p>
        </p:txBody>
      </p:sp>
    </p:spTree>
    <p:extLst>
      <p:ext uri="{BB962C8B-B14F-4D97-AF65-F5344CB8AC3E}">
        <p14:creationId xmlns:p14="http://schemas.microsoft.com/office/powerpoint/2010/main" val="3834293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Roundtable Commissioners</a:t>
            </a:r>
          </a:p>
          <a:p>
            <a:r>
              <a:rPr lang="en-US" sz="1200" dirty="0"/>
              <a:t>The </a:t>
            </a:r>
            <a:r>
              <a:rPr lang="en-US" sz="1200" b="0" dirty="0"/>
              <a:t>district roundtables fall under the guidance of the assistant district commissioner for roundtable. </a:t>
            </a:r>
            <a:r>
              <a:rPr lang="en-US" sz="1200" dirty="0"/>
              <a:t>This individual oversees the district roundtables in all program areas, reports to the district commissioner, and works with the district structure. </a:t>
            </a:r>
          </a:p>
          <a:p>
            <a:r>
              <a:rPr lang="en-US" sz="1200" dirty="0"/>
              <a:t> </a:t>
            </a:r>
          </a:p>
          <a:p>
            <a:r>
              <a:rPr lang="en-US" sz="1200" dirty="0"/>
              <a:t>He or she should also work in cooperation with the assistant council commissioner for roundtable to see that annual planning and midyear review programs are well-attended by the district’s program-specific roundtable commissioners. </a:t>
            </a:r>
          </a:p>
          <a:p>
            <a:r>
              <a:rPr lang="en-US" sz="1200" dirty="0"/>
              <a:t> </a:t>
            </a:r>
          </a:p>
          <a:p>
            <a:r>
              <a:rPr lang="en-US" sz="1200" dirty="0"/>
              <a:t>Additionally, the assistant district commissioner should ensure that the Roundtable Resources materials are utilized, allowing the units to receive proper program materials.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23</a:t>
            </a:fld>
            <a:endParaRPr lang="en-US"/>
          </a:p>
        </p:txBody>
      </p:sp>
    </p:spTree>
    <p:extLst>
      <p:ext uri="{BB962C8B-B14F-4D97-AF65-F5344CB8AC3E}">
        <p14:creationId xmlns:p14="http://schemas.microsoft.com/office/powerpoint/2010/main" val="4664515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District Roundtable</a:t>
            </a:r>
          </a:p>
          <a:p>
            <a:r>
              <a:rPr lang="en-US" sz="1200" dirty="0"/>
              <a:t>Roundtable programs are implemented by the roundtable commissioners. </a:t>
            </a:r>
          </a:p>
          <a:p>
            <a:r>
              <a:rPr lang="en-US" sz="1200" dirty="0"/>
              <a:t> </a:t>
            </a:r>
          </a:p>
          <a:p>
            <a:r>
              <a:rPr lang="en-US" sz="1200" dirty="0"/>
              <a:t>These individuals are responsible for coordinating and conducting the various parts of the roundtable meetings. They make their contributions with guidance and help from the assistant council and district commissioners. </a:t>
            </a:r>
          </a:p>
          <a:p>
            <a:r>
              <a:rPr lang="en-US" sz="1200" dirty="0"/>
              <a:t> </a:t>
            </a:r>
          </a:p>
          <a:p>
            <a:r>
              <a:rPr lang="en-US" sz="1200" dirty="0"/>
              <a:t>Assistant roundtable commissioners conduct tasks directly to benefit the program-specific roundtable commissioners, assisting in the development and delivery of the monthly meeting agendas and program items. </a:t>
            </a:r>
          </a:p>
          <a:p>
            <a:endParaRPr lang="en-US" sz="1200" dirty="0"/>
          </a:p>
          <a:p>
            <a:r>
              <a:rPr lang="en-US" sz="1200" dirty="0"/>
              <a:t>Each roundtable commissioner may have as many assistants as needed. For example, Cub Scout roundtables may require several assistants for their program breakouts, whereas Scouts BSA roundtables may need fewer.</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24</a:t>
            </a:fld>
            <a:endParaRPr lang="en-US"/>
          </a:p>
        </p:txBody>
      </p:sp>
    </p:spTree>
    <p:extLst>
      <p:ext uri="{BB962C8B-B14F-4D97-AF65-F5344CB8AC3E}">
        <p14:creationId xmlns:p14="http://schemas.microsoft.com/office/powerpoint/2010/main" val="23098195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8: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8: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indent="0" algn="l">
              <a:buFontTx/>
              <a:buNone/>
            </a:pPr>
            <a:r>
              <a:rPr lang="en-US" b="1" dirty="0"/>
              <a:t>Role of the Unit Commissioner</a:t>
            </a:r>
          </a:p>
          <a:p>
            <a:pPr marL="0" indent="0" algn="l">
              <a:buFontTx/>
              <a:buNone/>
            </a:pPr>
            <a:r>
              <a:rPr lang="en-US" dirty="0"/>
              <a:t>The unit commissioner’s role is to be </a:t>
            </a:r>
            <a:r>
              <a:rPr lang="en-US" b="1" dirty="0"/>
              <a:t>THE SINGLE BEST RESOURCE  </a:t>
            </a:r>
            <a:r>
              <a:rPr lang="en-US" dirty="0"/>
              <a:t>a unit leader has for assistance. </a:t>
            </a:r>
            <a:r>
              <a:rPr lang="en-US" b="0" i="0">
                <a:solidFill>
                  <a:srgbClr val="212121"/>
                </a:solidFill>
                <a:effectLst/>
              </a:rPr>
              <a:t>Being the single best resource doesn’t mean that you know the answer to every question a unit leader asks; but it does mean you should be the first person a unit leaders turn to when they have a question they can’t answer, and you find the answer and deliver it a soon as you can.</a:t>
            </a:r>
          </a:p>
          <a:p>
            <a:pPr marL="0" lvl="0" indent="0" algn="l" rtl="0">
              <a:spcBef>
                <a:spcPts val="0"/>
              </a:spcBef>
              <a:spcAft>
                <a:spcPts val="0"/>
              </a:spcAft>
              <a:buNone/>
            </a:pPr>
            <a:endParaRPr sz="1300"/>
          </a:p>
        </p:txBody>
      </p:sp>
      <p:sp>
        <p:nvSpPr>
          <p:cNvPr id="96" name="Google Shape;96;p8: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District Commissioner Staff Organization</a:t>
            </a:r>
          </a:p>
          <a:p>
            <a:r>
              <a:rPr lang="en-US" sz="1200" dirty="0"/>
              <a:t>This is a typical organizational structure for a district commissioner’s staff. </a:t>
            </a:r>
          </a:p>
          <a:p>
            <a:r>
              <a:rPr lang="en-US" sz="1200" dirty="0"/>
              <a:t> </a:t>
            </a:r>
          </a:p>
          <a:p>
            <a:pPr marL="171450" indent="-171450">
              <a:buFont typeface="Arial" panose="020B0604020202020204" pitchFamily="34" charset="0"/>
              <a:buChar char="•"/>
            </a:pPr>
            <a:r>
              <a:rPr lang="en-US" sz="1200" dirty="0"/>
              <a:t>Administrative commissioners are represented in yellow</a:t>
            </a:r>
          </a:p>
          <a:p>
            <a:pPr marL="171450" indent="-171450">
              <a:buFont typeface="Arial" panose="020B0604020202020204" pitchFamily="34" charset="0"/>
              <a:buChar char="•"/>
            </a:pPr>
            <a:r>
              <a:rPr lang="en-US" sz="1200" dirty="0"/>
              <a:t>Unit service commissioners are displayed in green</a:t>
            </a:r>
          </a:p>
          <a:p>
            <a:pPr marL="171450" indent="-171450">
              <a:buFont typeface="Arial" panose="020B0604020202020204" pitchFamily="34" charset="0"/>
              <a:buChar char="•"/>
            </a:pPr>
            <a:r>
              <a:rPr lang="en-US" sz="1200" dirty="0"/>
              <a:t>Roundtable commissioners are displayed in orange.</a:t>
            </a:r>
          </a:p>
          <a:p>
            <a:endParaRPr lang="en-US" sz="1200" dirty="0"/>
          </a:p>
          <a:p>
            <a:r>
              <a:rPr lang="en-US" sz="1200" dirty="0"/>
              <a:t>Even though the ADC for roundtable is displayed in orange, they are also an administrative commissioner. </a:t>
            </a:r>
          </a:p>
          <a:p>
            <a:r>
              <a:rPr lang="en-US" sz="1200" dirty="0"/>
              <a:t> </a:t>
            </a:r>
          </a:p>
          <a:p>
            <a:r>
              <a:rPr lang="en-US" sz="1200" dirty="0"/>
              <a:t>Remember, this is one possible way a district commissioner can organize their staff. A district commissioner has the latitude to organize unit service to meet the needs of their district. </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26</a:t>
            </a:fld>
            <a:endParaRPr lang="en-US"/>
          </a:p>
        </p:txBody>
      </p:sp>
    </p:spTree>
    <p:extLst>
      <p:ext uri="{BB962C8B-B14F-4D97-AF65-F5344CB8AC3E}">
        <p14:creationId xmlns:p14="http://schemas.microsoft.com/office/powerpoint/2010/main" val="22091970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Council Commissioner</a:t>
            </a:r>
          </a:p>
          <a:p>
            <a:r>
              <a:rPr lang="en-US" sz="1200" dirty="0"/>
              <a:t>The council commissioner leads all commissioner personnel in the council . Their duties are set forth in the bylaws of the local council . </a:t>
            </a:r>
          </a:p>
          <a:p>
            <a:r>
              <a:rPr lang="en-US" sz="1200" dirty="0"/>
              <a:t> </a:t>
            </a:r>
          </a:p>
          <a:p>
            <a:r>
              <a:rPr lang="en-US" sz="1200" dirty="0"/>
              <a:t>The council commissioner is selected by the council  nominating committee and is elected at the annual meeting of the local council  and serves as a member of the council Key 3. </a:t>
            </a:r>
          </a:p>
          <a:p>
            <a:r>
              <a:rPr lang="en-US" sz="1200" dirty="0"/>
              <a:t> </a:t>
            </a:r>
          </a:p>
          <a:p>
            <a:r>
              <a:rPr lang="en-US" sz="1200" dirty="0"/>
              <a:t>The council commissioner also serves as an officer of the local council , a member of the executive board, a member of the council executive committee, and a representative of the National Council.</a:t>
            </a:r>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27</a:t>
            </a:fld>
            <a:endParaRPr lang="en-US"/>
          </a:p>
        </p:txBody>
      </p:sp>
    </p:spTree>
    <p:extLst>
      <p:ext uri="{BB962C8B-B14F-4D97-AF65-F5344CB8AC3E}">
        <p14:creationId xmlns:p14="http://schemas.microsoft.com/office/powerpoint/2010/main" val="15558103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Administrative Commissioner</a:t>
            </a:r>
          </a:p>
          <a:p>
            <a:r>
              <a:rPr lang="en-US" sz="1200" dirty="0"/>
              <a:t>Successful council commissioners know they cannot do their task alone. </a:t>
            </a:r>
          </a:p>
          <a:p>
            <a:r>
              <a:rPr lang="en-US" sz="1200" dirty="0"/>
              <a:t> </a:t>
            </a:r>
          </a:p>
          <a:p>
            <a:r>
              <a:rPr lang="en-US" sz="1200" dirty="0"/>
              <a:t>Council commissioners appoint the number of assistant council commissioners they deem necessary, and these commissioners can assume various roles.</a:t>
            </a:r>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28</a:t>
            </a:fld>
            <a:endParaRPr lang="en-US"/>
          </a:p>
        </p:txBody>
      </p:sp>
    </p:spTree>
    <p:extLst>
      <p:ext uri="{BB962C8B-B14F-4D97-AF65-F5344CB8AC3E}">
        <p14:creationId xmlns:p14="http://schemas.microsoft.com/office/powerpoint/2010/main" val="24592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District Structure</a:t>
            </a:r>
          </a:p>
          <a:p>
            <a:r>
              <a:rPr lang="en-US" sz="1200"/>
              <a:t>Scouting America is organized into local area councils. These councils are organized into smaller units called districts.</a:t>
            </a:r>
          </a:p>
          <a:p>
            <a:r>
              <a:rPr lang="en-US" sz="1200"/>
              <a:t> </a:t>
            </a:r>
          </a:p>
          <a:p>
            <a:r>
              <a:rPr lang="en-US" sz="1200"/>
              <a:t>For the next few minutes, we will explore how districts operate to support their council and the units they serve.</a:t>
            </a:r>
          </a:p>
          <a:p>
            <a:endParaRPr lang="en-US"/>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29</a:t>
            </a:fld>
            <a:endParaRPr lang="en-US"/>
          </a:p>
        </p:txBody>
      </p:sp>
    </p:spTree>
    <p:extLst>
      <p:ext uri="{BB962C8B-B14F-4D97-AF65-F5344CB8AC3E}">
        <p14:creationId xmlns:p14="http://schemas.microsoft.com/office/powerpoint/2010/main" val="3816966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3:notes"/>
          <p:cNvSpPr>
            <a:spLocks noGrp="1" noRot="1" noChangeAspect="1"/>
          </p:cNvSpPr>
          <p:nvPr>
            <p:ph type="sldImg" idx="2"/>
          </p:nvPr>
        </p:nvSpPr>
        <p:spPr>
          <a:xfrm>
            <a:off x="2303463" y="401638"/>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 name="Google Shape;57;p3:notes"/>
          <p:cNvSpPr txBox="1">
            <a:spLocks noGrp="1"/>
          </p:cNvSpPr>
          <p:nvPr>
            <p:ph type="body" idx="1"/>
          </p:nvPr>
        </p:nvSpPr>
        <p:spPr>
          <a:xfrm>
            <a:off x="247390" y="2217586"/>
            <a:ext cx="6363221" cy="6266125"/>
          </a:xfrm>
          <a:prstGeom prst="rect">
            <a:avLst/>
          </a:prstGeom>
          <a:noFill/>
          <a:ln>
            <a:noFill/>
          </a:ln>
        </p:spPr>
        <p:txBody>
          <a:bodyPr spcFirstLastPara="1" wrap="square" lIns="92375" tIns="46175" rIns="92375" bIns="461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r>
              <a:rPr lang="de-DE" sz="1200" b="1" kern="1200" dirty="0">
                <a:solidFill>
                  <a:schemeClr val="tx1"/>
                </a:solidFill>
                <a:effectLst/>
                <a:latin typeface="+mn-lt"/>
                <a:ea typeface="+mn-ea"/>
                <a:cs typeface="+mn-cs"/>
              </a:rPr>
              <a:t>As commissioners, we share Scouting America’s Mission, Vision, and Goal.  </a:t>
            </a:r>
            <a:endParaRPr lang="en-US" sz="1200" kern="1200" dirty="0">
              <a:solidFill>
                <a:schemeClr val="tx1"/>
              </a:solidFill>
              <a:effectLst/>
              <a:latin typeface="+mn-lt"/>
              <a:ea typeface="+mn-ea"/>
              <a:cs typeface="+mn-cs"/>
            </a:endParaRPr>
          </a:p>
          <a:p>
            <a:pPr marL="0" marR="0" lvl="0" indent="0" algn="l" rtl="0">
              <a:lnSpc>
                <a:spcPct val="100000"/>
              </a:lnSpc>
              <a:spcBef>
                <a:spcPts val="0"/>
              </a:spcBef>
              <a:spcAft>
                <a:spcPts val="0"/>
              </a:spcAft>
              <a:buClr>
                <a:srgbClr val="000000"/>
              </a:buClr>
              <a:buSzPts val="1800"/>
              <a:buFont typeface="Calibri"/>
              <a:buNone/>
            </a:pPr>
            <a:endParaRPr lang="en-US"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800"/>
              <a:buFont typeface="Calibri"/>
              <a:buNone/>
            </a:pPr>
            <a:r>
              <a:rPr lang="en-US" b="1"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Mission:</a:t>
            </a:r>
            <a:r>
              <a:rPr lang="en-US"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  To prepare youth to make ethical and moral choices over their lifetime by instilling in them the values of the Scout Oath and Law.  </a:t>
            </a:r>
          </a:p>
          <a:p>
            <a:pPr marL="0" indent="0">
              <a:buSzPts val="1800"/>
            </a:pPr>
            <a:endParaRPr lang="en-US" dirty="0">
              <a:solidFill>
                <a:srgbClr val="000000"/>
              </a:solidFill>
              <a:latin typeface="Calibri"/>
              <a:ea typeface="Calibri"/>
              <a:cs typeface="Calibri"/>
              <a:sym typeface="Calibri"/>
            </a:endParaRPr>
          </a:p>
          <a:p>
            <a:pPr marL="0" indent="0">
              <a:buSzPts val="1800"/>
            </a:pPr>
            <a:r>
              <a:rPr lang="en-US" b="1" dirty="0">
                <a:solidFill>
                  <a:srgbClr val="000000"/>
                </a:solidFill>
                <a:latin typeface="Calibri"/>
                <a:ea typeface="Calibri"/>
                <a:cs typeface="Calibri"/>
                <a:sym typeface="Calibri"/>
              </a:rPr>
              <a:t>Vision:</a:t>
            </a:r>
            <a:r>
              <a:rPr lang="en-US" dirty="0">
                <a:solidFill>
                  <a:srgbClr val="000000"/>
                </a:solidFill>
                <a:latin typeface="Calibri"/>
                <a:ea typeface="Calibri"/>
                <a:cs typeface="Calibri"/>
                <a:sym typeface="Calibri"/>
              </a:rPr>
              <a:t>  Prepare every eligible youth in America to become a responsible, participating citizen and leader, guided by the Scout Oath and Law.</a:t>
            </a:r>
          </a:p>
          <a:p>
            <a:pPr marL="0" indent="0">
              <a:buSzPts val="1800"/>
            </a:pPr>
            <a:endParaRPr lang="en-US" strike="sngStrike" dirty="0">
              <a:solidFill>
                <a:srgbClr val="000000"/>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ts val="1800"/>
              <a:buFontTx/>
              <a:buNone/>
              <a:tabLst/>
              <a:defRPr/>
            </a:pPr>
            <a:r>
              <a:rPr lang="en-US" b="1" strike="noStrike" baseline="0" dirty="0">
                <a:solidFill>
                  <a:srgbClr val="000000"/>
                </a:solidFill>
                <a:latin typeface="Calibri"/>
                <a:ea typeface="Calibri"/>
                <a:cs typeface="Calibri"/>
                <a:sym typeface="Calibri"/>
              </a:rPr>
              <a:t>Goal:</a:t>
            </a:r>
            <a:r>
              <a:rPr lang="en-US" strike="noStrike" baseline="0" dirty="0">
                <a:solidFill>
                  <a:srgbClr val="000000"/>
                </a:solidFill>
                <a:latin typeface="Calibri"/>
                <a:ea typeface="Calibri"/>
                <a:cs typeface="Calibri"/>
                <a:sym typeface="Calibri"/>
              </a:rPr>
              <a:t>  </a:t>
            </a:r>
            <a:r>
              <a:rPr lang="de-DE" sz="1200" dirty="0">
                <a:ea typeface="Aptos" panose="020B0004020202020204" pitchFamily="34" charset="0"/>
                <a:cs typeface="Times New Roman" panose="02020603050405020304" pitchFamily="18" charset="0"/>
              </a:rPr>
              <a:t>Prepare America’s youth for lives of impact and purpose.</a:t>
            </a:r>
            <a:endParaRPr lang="en-US" sz="1200" dirty="0">
              <a:ea typeface="Aptos" panose="020B0004020202020204" pitchFamily="34" charset="0"/>
              <a:cs typeface="Times New Roman" panose="02020603050405020304" pitchFamily="18" charset="0"/>
            </a:endParaRPr>
          </a:p>
          <a:p>
            <a:pPr marL="0" indent="0">
              <a:buSzPts val="1800"/>
            </a:pPr>
            <a:endParaRPr strike="sngStrike" dirty="0">
              <a:solidFill>
                <a:srgbClr val="000000"/>
              </a:solidFill>
              <a:latin typeface="Calibri"/>
              <a:ea typeface="Calibri"/>
              <a:cs typeface="Calibri"/>
            </a:endParaRPr>
          </a:p>
          <a:p>
            <a:pPr marL="0" lvl="0" indent="0" algn="l" rtl="0">
              <a:spcBef>
                <a:spcPts val="0"/>
              </a:spcBef>
              <a:spcAft>
                <a:spcPts val="0"/>
              </a:spcAft>
              <a:buNone/>
            </a:pPr>
            <a:endParaRPr b="1" dirty="0"/>
          </a:p>
        </p:txBody>
      </p:sp>
      <p:sp>
        <p:nvSpPr>
          <p:cNvPr id="58" name="Google Shape;58;p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District Purpose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 Scouting district is a geographical area of the Scouting America local council. These area are determined by the council executive board. District leaders mobilize resources to ensure the growth and success of Scouting units within the district’s territory. The purpose of the district is to work through chartered organizations and community groups to organize and support successful units. The end result of effective district support is more youth members receiving a better program.</a:t>
            </a:r>
            <a:endParaRPr lang="en-US" sz="1000"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30</a:t>
            </a:fld>
            <a:endParaRPr lang="en-US"/>
          </a:p>
        </p:txBody>
      </p:sp>
    </p:spTree>
    <p:extLst>
      <p:ext uri="{BB962C8B-B14F-4D97-AF65-F5344CB8AC3E}">
        <p14:creationId xmlns:p14="http://schemas.microsoft.com/office/powerpoint/2010/main" val="7029782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defTabSz="923878">
              <a:defRPr/>
            </a:pPr>
            <a:r>
              <a:rPr lang="en-US" dirty="0"/>
              <a:t>Another key element is the coordination and mobilization of resources to support the unit, which</a:t>
            </a:r>
            <a:r>
              <a:rPr lang="en-US" dirty="0">
                <a:latin typeface="Calibri" panose="020F0502020204030204" pitchFamily="34" charset="0"/>
                <a:ea typeface="Calibri" panose="020F0502020204030204" pitchFamily="34" charset="0"/>
                <a:cs typeface="Times New Roman" panose="02020603050405020304" pitchFamily="18" charset="0"/>
              </a:rPr>
              <a:t> ensures the growth and success of units within the district’s territory.</a:t>
            </a:r>
            <a:endParaRPr lang="en-US" dirty="0"/>
          </a:p>
          <a:p>
            <a:r>
              <a:rPr lang="en-US" dirty="0"/>
              <a:t> </a:t>
            </a:r>
          </a:p>
          <a:p>
            <a:r>
              <a:rPr lang="en-US" dirty="0"/>
              <a:t>These resources include volunteers, who are our greatest asset.  All the positions shown are volunteer positions, except for the district executive. Chartered organization representatives are voting members of the district because of their position. Council fiscal resources provide facilities and materials to units, as well as program knowledge, which our volunteers often provide.</a:t>
            </a:r>
          </a:p>
          <a:p>
            <a:r>
              <a:rPr lang="en-US" dirty="0"/>
              <a:t> </a:t>
            </a:r>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31</a:t>
            </a:fld>
            <a:endParaRPr lang="en-US"/>
          </a:p>
        </p:txBody>
      </p:sp>
    </p:spTree>
    <p:extLst>
      <p:ext uri="{BB962C8B-B14F-4D97-AF65-F5344CB8AC3E}">
        <p14:creationId xmlns:p14="http://schemas.microsoft.com/office/powerpoint/2010/main" val="12981497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defTabSz="1021506">
              <a:defRPr/>
            </a:pPr>
            <a:r>
              <a:rPr lang="en-US" b="1"/>
              <a:t>Four Functions of the District</a:t>
            </a:r>
            <a:endParaRPr lang="en-US">
              <a:solidFill>
                <a:srgbClr val="444444"/>
              </a:solidFill>
            </a:endParaRPr>
          </a:p>
          <a:p>
            <a:pPr defTabSz="1021506">
              <a:defRPr/>
            </a:pPr>
            <a:r>
              <a:rPr lang="en-US"/>
              <a:t>All districts are responsible for carrying out four standard functions. These four functions are the pieces to the puzzle that make up your district.</a:t>
            </a:r>
            <a:endParaRPr lang="en-US">
              <a:solidFill>
                <a:srgbClr val="444444"/>
              </a:solidFill>
            </a:endParaRPr>
          </a:p>
          <a:p>
            <a:pPr defTabSz="1021506">
              <a:defRPr/>
            </a:pPr>
            <a:endParaRPr lang="en-US" sz="1200" b="1">
              <a:ea typeface="Calibri"/>
              <a:cs typeface="Calibri"/>
            </a:endParaRPr>
          </a:p>
          <a:p>
            <a:endParaRPr lang="en-US"/>
          </a:p>
          <a:p>
            <a:endParaRPr lang="en-US"/>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32</a:t>
            </a:fld>
            <a:endParaRPr lang="en-US"/>
          </a:p>
        </p:txBody>
      </p:sp>
    </p:spTree>
    <p:extLst>
      <p:ext uri="{BB962C8B-B14F-4D97-AF65-F5344CB8AC3E}">
        <p14:creationId xmlns:p14="http://schemas.microsoft.com/office/powerpoint/2010/main" val="28512101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630238"/>
            <a:ext cx="4114800" cy="3086100"/>
          </a:xfrm>
        </p:spPr>
      </p:sp>
      <p:sp>
        <p:nvSpPr>
          <p:cNvPr id="3" name="Notes Placeholder 2"/>
          <p:cNvSpPr>
            <a:spLocks noGrp="1"/>
          </p:cNvSpPr>
          <p:nvPr>
            <p:ph type="body" idx="1"/>
          </p:nvPr>
        </p:nvSpPr>
        <p:spPr/>
        <p:txBody>
          <a:bodyPr/>
          <a:lstStyle/>
          <a:p>
            <a:r>
              <a:rPr lang="en-US" sz="1200" b="1" dirty="0"/>
              <a:t>Membership</a:t>
            </a:r>
          </a:p>
          <a:p>
            <a:r>
              <a:rPr lang="en-US" sz="1200" dirty="0"/>
              <a:t>The first function of the district committee is membership growth.</a:t>
            </a:r>
          </a:p>
          <a:p>
            <a:r>
              <a:rPr lang="en-US" sz="1200" dirty="0"/>
              <a:t> </a:t>
            </a:r>
          </a:p>
          <a:p>
            <a:r>
              <a:rPr lang="en-US" sz="1200" b="1" dirty="0"/>
              <a:t>The five sources of membership growth are </a:t>
            </a:r>
          </a:p>
          <a:p>
            <a:pPr marL="342900" indent="-342900">
              <a:buFont typeface="Arial" panose="020B0604020202020204" pitchFamily="34" charset="0"/>
              <a:buChar char="•"/>
            </a:pPr>
            <a:r>
              <a:rPr lang="en-US" sz="1200" dirty="0"/>
              <a:t>The establishment of new units</a:t>
            </a:r>
          </a:p>
          <a:p>
            <a:pPr marL="342900" indent="-342900">
              <a:buFont typeface="Arial" panose="020B0604020202020204" pitchFamily="34" charset="0"/>
              <a:buChar char="•"/>
            </a:pPr>
            <a:r>
              <a:rPr lang="en-US" sz="1200" dirty="0"/>
              <a:t>Recruitment of new youth</a:t>
            </a:r>
          </a:p>
          <a:p>
            <a:pPr marL="342900" indent="-342900">
              <a:buFont typeface="Arial" panose="020B0604020202020204" pitchFamily="34" charset="0"/>
              <a:buChar char="•"/>
            </a:pPr>
            <a:r>
              <a:rPr lang="en-US" sz="1200" dirty="0"/>
              <a:t>Retention of members</a:t>
            </a:r>
          </a:p>
          <a:p>
            <a:pPr marL="342900" indent="-342900">
              <a:buFont typeface="Arial" panose="020B0604020202020204" pitchFamily="34" charset="0"/>
              <a:buChar char="•"/>
            </a:pPr>
            <a:r>
              <a:rPr lang="en-US" sz="1200" dirty="0"/>
              <a:t>Arrow of Light Scouts to Troops, and Troops to Venturing/Sea Scouts/Exploring transition</a:t>
            </a:r>
          </a:p>
          <a:p>
            <a:pPr marL="342900" indent="-342900">
              <a:buFont typeface="Arial" panose="020B0604020202020204" pitchFamily="34" charset="0"/>
              <a:buChar char="•"/>
            </a:pPr>
            <a:r>
              <a:rPr lang="en-US" sz="1200" dirty="0"/>
              <a:t>Retention of units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33</a:t>
            </a:fld>
            <a:endParaRPr lang="en-US"/>
          </a:p>
        </p:txBody>
      </p:sp>
    </p:spTree>
    <p:extLst>
      <p:ext uri="{BB962C8B-B14F-4D97-AF65-F5344CB8AC3E}">
        <p14:creationId xmlns:p14="http://schemas.microsoft.com/office/powerpoint/2010/main" val="30204062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Fund Development</a:t>
            </a:r>
          </a:p>
          <a:p>
            <a:r>
              <a:rPr lang="en-US" sz="1200"/>
              <a:t>Funds are raised from a variety of sources, including Friends of Scouting, product sales like popcorn, special events, and district activity budgets.</a:t>
            </a:r>
          </a:p>
          <a:p>
            <a:r>
              <a:rPr lang="en-US" sz="1200"/>
              <a:t> </a:t>
            </a:r>
          </a:p>
          <a:p>
            <a:r>
              <a:rPr lang="en-US" sz="1200"/>
              <a:t>Special events, such as golf tournaments, sporting clays, and silent auctions, are typically held at the council level. Districts are encouraged to support these events.</a:t>
            </a:r>
          </a:p>
          <a:p>
            <a:r>
              <a:rPr lang="en-US" sz="1200"/>
              <a:t> </a:t>
            </a:r>
          </a:p>
          <a:p>
            <a:r>
              <a:rPr lang="en-US" sz="1200"/>
              <a:t>District activities include program opportunities for youth and volunteers, such as camporees, Pinewood Derbies, and district recognition banquets. Specific budgets are developed for these activities to cover the associated costs. If there are excess funds, they go to the council, and the council is also responsible for covering any shortfall. </a:t>
            </a:r>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34</a:t>
            </a:fld>
            <a:endParaRPr lang="en-US"/>
          </a:p>
        </p:txBody>
      </p:sp>
    </p:spTree>
    <p:extLst>
      <p:ext uri="{BB962C8B-B14F-4D97-AF65-F5344CB8AC3E}">
        <p14:creationId xmlns:p14="http://schemas.microsoft.com/office/powerpoint/2010/main" val="35335927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Program</a:t>
            </a:r>
          </a:p>
          <a:p>
            <a:r>
              <a:rPr lang="en-US" sz="1200"/>
              <a:t>The third function of the district committee is Program. </a:t>
            </a:r>
          </a:p>
          <a:p>
            <a:endParaRPr lang="en-US" sz="1200"/>
          </a:p>
          <a:p>
            <a:r>
              <a:rPr lang="en-US" sz="1200"/>
              <a:t>The committee assists Scouting units with camp promotions, activities, and civic service, training adult volunteers, youth advancement, and recognition.</a:t>
            </a:r>
            <a:endParaRPr lang="en-US"/>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35</a:t>
            </a:fld>
            <a:endParaRPr lang="en-US"/>
          </a:p>
        </p:txBody>
      </p:sp>
    </p:spTree>
    <p:extLst>
      <p:ext uri="{BB962C8B-B14F-4D97-AF65-F5344CB8AC3E}">
        <p14:creationId xmlns:p14="http://schemas.microsoft.com/office/powerpoint/2010/main" val="176089593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Unit Service</a:t>
            </a:r>
          </a:p>
          <a:p>
            <a:r>
              <a:rPr lang="en-US" sz="1200" dirty="0"/>
              <a:t>The fourth function of the district committee is unit service.  That’s us! Commissioners!</a:t>
            </a:r>
          </a:p>
          <a:p>
            <a:endParaRPr lang="en-US" sz="1200" dirty="0"/>
          </a:p>
          <a:p>
            <a:r>
              <a:rPr lang="en-US" sz="1200" dirty="0"/>
              <a:t>The unit service team provides coaching and consultation to unit adults, helping ensure the success of every scouting unit.</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36</a:t>
            </a:fld>
            <a:endParaRPr lang="en-US"/>
          </a:p>
        </p:txBody>
      </p:sp>
    </p:spTree>
    <p:extLst>
      <p:ext uri="{BB962C8B-B14F-4D97-AF65-F5344CB8AC3E}">
        <p14:creationId xmlns:p14="http://schemas.microsoft.com/office/powerpoint/2010/main" val="15139098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3448050"/>
          </a:xfrm>
        </p:spPr>
        <p:txBody>
          <a:bodyPr/>
          <a:lstStyle/>
          <a:p>
            <a:pPr defTabSz="966217">
              <a:defRPr/>
            </a:pPr>
            <a:r>
              <a:rPr lang="en-US" b="1" dirty="0"/>
              <a:t>Four Functions of the District (interrelationships)</a:t>
            </a:r>
          </a:p>
          <a:p>
            <a:pPr defTabSz="966217">
              <a:defRPr/>
            </a:pPr>
            <a:r>
              <a:rPr lang="en-US" dirty="0"/>
              <a:t>The order in which the functions are listed is not meant to suggest the order of their importance, but the natural interrelationship and flow of the functions:</a:t>
            </a:r>
          </a:p>
          <a:p>
            <a:pPr defTabSz="966217">
              <a:defRPr/>
            </a:pPr>
            <a:r>
              <a:rPr lang="en-US" dirty="0"/>
              <a:t>- The Scouting movement cannot achieve its purpose without first organizing units and enrolling members.  The district cannot support its units without the necessary funds.</a:t>
            </a:r>
          </a:p>
          <a:p>
            <a:pPr defTabSz="966217">
              <a:defRPr/>
            </a:pPr>
            <a:r>
              <a:rPr lang="en-US" dirty="0"/>
              <a:t>- The district supports unit programs through its program functions and unit service.</a:t>
            </a:r>
          </a:p>
          <a:p>
            <a:endParaRPr lang="en-US" dirty="0"/>
          </a:p>
          <a:p>
            <a:pPr defTabSz="940550">
              <a:defRPr/>
            </a:pPr>
            <a:r>
              <a:rPr lang="en-US" dirty="0"/>
              <a:t>All four functions are equally important and necessary.  If one suffers from a lack of attention, all the work of the district suffers.  </a:t>
            </a:r>
          </a:p>
          <a:p>
            <a:pPr defTabSz="940550">
              <a:defRPr/>
            </a:pPr>
            <a:endParaRPr lang="en-US" dirty="0"/>
          </a:p>
          <a:p>
            <a:pPr defTabSz="940550">
              <a:defRPr/>
            </a:pPr>
            <a:r>
              <a:rPr lang="en-US" dirty="0"/>
              <a:t>As you progress through training, you will notice that the course content commonly follows these four functional areas, with an ever-present emphasis on volunteers.  </a:t>
            </a:r>
          </a:p>
          <a:p>
            <a:pPr defTabSz="940550">
              <a:defRPr/>
            </a:pPr>
            <a:endParaRPr lang="en-US" dirty="0"/>
          </a:p>
          <a:p>
            <a:pPr defTabSz="940550">
              <a:defRPr/>
            </a:pPr>
            <a:r>
              <a:rPr lang="en-US" dirty="0"/>
              <a:t>When you successfully have all four functions working together in your district, outstanding Scouting programs will be the result.</a:t>
            </a:r>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37</a:t>
            </a:fld>
            <a:endParaRPr lang="en-US"/>
          </a:p>
        </p:txBody>
      </p:sp>
    </p:spTree>
    <p:extLst>
      <p:ext uri="{BB962C8B-B14F-4D97-AF65-F5344CB8AC3E}">
        <p14:creationId xmlns:p14="http://schemas.microsoft.com/office/powerpoint/2010/main" val="22823994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Standard District</a:t>
            </a:r>
          </a:p>
          <a:p>
            <a:r>
              <a:rPr lang="en-US" sz="1200"/>
              <a:t>Each district, regardless of size, has a district committee to coordinate the work of the district.  A typical district usually would have an operating committee for each of the four functions, including a commissioner staff for the unit service function.  This is an overview of how each of the four functions can be integrated into the district's organizational chart.</a:t>
            </a:r>
          </a:p>
          <a:p>
            <a:r>
              <a:rPr lang="en-US" sz="1200"/>
              <a:t> </a:t>
            </a:r>
          </a:p>
          <a:p>
            <a:r>
              <a:rPr lang="en-US" sz="1200"/>
              <a:t>The exact method of organizing a district is flexible and should be tailored to the needs and characteristics of the communities within your district.</a:t>
            </a:r>
          </a:p>
          <a:p>
            <a:endParaRPr lang="en-US" sz="1200"/>
          </a:p>
          <a:p>
            <a:r>
              <a:rPr lang="en-US"/>
              <a:t>Note that the program has several subcommittees, including</a:t>
            </a:r>
            <a:r>
              <a:rPr lang="en-US" sz="1200"/>
              <a:t> Training, Camping, Activities, and Advancement.</a:t>
            </a:r>
          </a:p>
          <a:p>
            <a:endParaRPr lang="en-US" sz="1200"/>
          </a:p>
          <a:p>
            <a:r>
              <a:rPr lang="en-US" sz="1200" b="1"/>
              <a:t>  </a:t>
            </a:r>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38</a:t>
            </a:fld>
            <a:endParaRPr lang="en-US"/>
          </a:p>
        </p:txBody>
      </p:sp>
    </p:spTree>
    <p:extLst>
      <p:ext uri="{BB962C8B-B14F-4D97-AF65-F5344CB8AC3E}">
        <p14:creationId xmlns:p14="http://schemas.microsoft.com/office/powerpoint/2010/main" val="22806129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a:extLst>
            <a:ext uri="{FF2B5EF4-FFF2-40B4-BE49-F238E27FC236}">
              <a16:creationId xmlns:a16="http://schemas.microsoft.com/office/drawing/2014/main" id="{7991934D-65B7-5D6A-6F6B-9618A85B20FD}"/>
            </a:ext>
          </a:extLst>
        </p:cNvPr>
        <p:cNvGrpSpPr/>
        <p:nvPr/>
      </p:nvGrpSpPr>
      <p:grpSpPr>
        <a:xfrm>
          <a:off x="0" y="0"/>
          <a:ext cx="0" cy="0"/>
          <a:chOff x="0" y="0"/>
          <a:chExt cx="0" cy="0"/>
        </a:xfrm>
      </p:grpSpPr>
      <p:sp>
        <p:nvSpPr>
          <p:cNvPr id="172" name="Google Shape;172;p17:notes">
            <a:extLst>
              <a:ext uri="{FF2B5EF4-FFF2-40B4-BE49-F238E27FC236}">
                <a16:creationId xmlns:a16="http://schemas.microsoft.com/office/drawing/2014/main" id="{F3B81A4F-7AB5-857D-1939-F6718E561FBD}"/>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3" name="Google Shape;173;p17:notes">
            <a:extLst>
              <a:ext uri="{FF2B5EF4-FFF2-40B4-BE49-F238E27FC236}">
                <a16:creationId xmlns:a16="http://schemas.microsoft.com/office/drawing/2014/main" id="{F25DB3DF-FF86-8641-CD75-3C8E86901747}"/>
              </a:ext>
            </a:extLst>
          </p:cNvPr>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endParaRPr/>
          </a:p>
        </p:txBody>
      </p:sp>
      <p:sp>
        <p:nvSpPr>
          <p:cNvPr id="174" name="Google Shape;174;p17:notes">
            <a:extLst>
              <a:ext uri="{FF2B5EF4-FFF2-40B4-BE49-F238E27FC236}">
                <a16:creationId xmlns:a16="http://schemas.microsoft.com/office/drawing/2014/main" id="{34DC0C80-97F3-7476-939E-C272CDC0CAEF}"/>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39</a:t>
            </a:fld>
            <a:endParaRPr/>
          </a:p>
        </p:txBody>
      </p:sp>
    </p:spTree>
    <p:extLst>
      <p:ext uri="{BB962C8B-B14F-4D97-AF65-F5344CB8AC3E}">
        <p14:creationId xmlns:p14="http://schemas.microsoft.com/office/powerpoint/2010/main" val="3952590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859D9FE4-5950-454B-75DD-2A00B9A5F69C}"/>
            </a:ext>
          </a:extLst>
        </p:cNvPr>
        <p:cNvGrpSpPr/>
        <p:nvPr/>
      </p:nvGrpSpPr>
      <p:grpSpPr>
        <a:xfrm>
          <a:off x="0" y="0"/>
          <a:ext cx="0" cy="0"/>
          <a:chOff x="0" y="0"/>
          <a:chExt cx="0" cy="0"/>
        </a:xfrm>
      </p:grpSpPr>
      <p:sp>
        <p:nvSpPr>
          <p:cNvPr id="69" name="Google Shape;69;p5:notes">
            <a:extLst>
              <a:ext uri="{FF2B5EF4-FFF2-40B4-BE49-F238E27FC236}">
                <a16:creationId xmlns:a16="http://schemas.microsoft.com/office/drawing/2014/main" id="{0B5C98AF-5E27-4838-2ED6-8081FD214CA0}"/>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5:notes">
            <a:extLst>
              <a:ext uri="{FF2B5EF4-FFF2-40B4-BE49-F238E27FC236}">
                <a16:creationId xmlns:a16="http://schemas.microsoft.com/office/drawing/2014/main" id="{C9B31322-CC6C-2E1E-48D9-6195EC4B31D2}"/>
              </a:ext>
            </a:extLst>
          </p:cNvPr>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mn-lt"/>
                <a:ea typeface="Calibri" panose="020F0502020204030204" pitchFamily="34" charset="0"/>
                <a:cs typeface="Calibri" panose="020F0502020204030204" pitchFamily="34" charset="0"/>
              </a:rPr>
              <a:t>Our Objectives</a:t>
            </a:r>
          </a:p>
          <a:p>
            <a:pPr marL="171450" indent="-171450" algn="l">
              <a:buFont typeface="Arial" panose="020B0604020202020204" pitchFamily="34" charset="0"/>
              <a:buChar char="•"/>
            </a:pPr>
            <a:r>
              <a:rPr lang="en-US" sz="1200" b="1" dirty="0">
                <a:effectLst/>
                <a:latin typeface="+mn-lt"/>
              </a:rPr>
              <a:t>Membership retention</a:t>
            </a:r>
          </a:p>
          <a:p>
            <a:pPr marL="171450" indent="-171450" algn="l">
              <a:buFont typeface="Arial" panose="020B0604020202020204" pitchFamily="34" charset="0"/>
              <a:buChar char="•"/>
            </a:pPr>
            <a:r>
              <a:rPr lang="en-US" sz="1200" b="1" dirty="0">
                <a:latin typeface="+mn-lt"/>
              </a:rPr>
              <a:t>M</a:t>
            </a:r>
            <a:r>
              <a:rPr lang="en-US" sz="1200" b="1" dirty="0">
                <a:effectLst/>
                <a:latin typeface="+mn-lt"/>
              </a:rPr>
              <a:t>embership growth</a:t>
            </a:r>
            <a:endParaRPr lang="en-US" b="1"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many commissioners may not be </a:t>
            </a:r>
            <a:r>
              <a:rPr lang="en-US" sz="1200" b="1" i="1" kern="1200" dirty="0">
                <a:solidFill>
                  <a:schemeClr val="tx1"/>
                </a:solidFill>
                <a:effectLst/>
                <a:latin typeface="+mn-lt"/>
                <a:ea typeface="+mn-ea"/>
                <a:cs typeface="+mn-cs"/>
              </a:rPr>
              <a:t>directly</a:t>
            </a:r>
            <a:r>
              <a:rPr lang="en-US" sz="1200" kern="1200" dirty="0">
                <a:solidFill>
                  <a:schemeClr val="tx1"/>
                </a:solidFill>
                <a:effectLst/>
                <a:latin typeface="+mn-lt"/>
                <a:ea typeface="+mn-ea"/>
                <a:cs typeface="+mn-cs"/>
              </a:rPr>
              <a:t> involved in recruiting and retaining youth and adult members, all commissioners </a:t>
            </a:r>
            <a:r>
              <a:rPr lang="en-US" sz="1200" b="1" i="1" kern="1200" dirty="0">
                <a:solidFill>
                  <a:schemeClr val="tx1"/>
                </a:solidFill>
                <a:effectLst/>
                <a:latin typeface="+mn-lt"/>
                <a:ea typeface="+mn-ea"/>
                <a:cs typeface="+mn-cs"/>
              </a:rPr>
              <a:t>contribute to membership growth by working closely with units to ensure their</a:t>
            </a:r>
            <a:r>
              <a:rPr lang="en-US" sz="1200" kern="1200" dirty="0">
                <a:solidFill>
                  <a:schemeClr val="tx1"/>
                </a:solidFill>
                <a:effectLst/>
                <a:latin typeface="+mn-lt"/>
                <a:ea typeface="+mn-ea"/>
                <a:cs typeface="+mn-cs"/>
              </a:rPr>
              <a:t> success. Growing Scouting requires commissioners to partner with volunteers throughout Scouting America, and if we do that well, Scouting’s growth will be significant </a:t>
            </a:r>
            <a:r>
              <a:rPr lang="en-US" sz="1200" b="1" i="1" kern="120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sustainable.</a:t>
            </a:r>
          </a:p>
          <a:p>
            <a:pPr marL="0" lvl="0" indent="0" algn="l" rtl="0">
              <a:spcBef>
                <a:spcPts val="0"/>
              </a:spcBef>
              <a:spcAft>
                <a:spcPts val="0"/>
              </a:spcAft>
              <a:buNone/>
            </a:pPr>
            <a:endParaRPr dirty="0"/>
          </a:p>
        </p:txBody>
      </p:sp>
      <p:sp>
        <p:nvSpPr>
          <p:cNvPr id="71" name="Google Shape;71;p5:notes">
            <a:extLst>
              <a:ext uri="{FF2B5EF4-FFF2-40B4-BE49-F238E27FC236}">
                <a16:creationId xmlns:a16="http://schemas.microsoft.com/office/drawing/2014/main" id="{32F72FA0-CB17-9A3D-1DB5-309222AC20AB}"/>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1162188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The District Commissioner</a:t>
            </a:r>
          </a:p>
          <a:p>
            <a:r>
              <a:rPr lang="en-US" sz="1200" dirty="0"/>
              <a:t>The district commissioner is approved and appointed by the council executive board, with the concurrence of the Scout executive, and on the recommendation of the district nominating committee. </a:t>
            </a:r>
          </a:p>
          <a:p>
            <a:r>
              <a:rPr lang="en-US" sz="1200" dirty="0"/>
              <a:t> </a:t>
            </a:r>
          </a:p>
          <a:p>
            <a:r>
              <a:rPr lang="en-US" sz="1200" dirty="0"/>
              <a:t>Working with the district executive, they recruit, train, guide, and evaluate the required commissioner personnel of the district.</a:t>
            </a:r>
          </a:p>
          <a:p>
            <a:r>
              <a:rPr lang="en-US" sz="1200" dirty="0"/>
              <a:t> </a:t>
            </a:r>
          </a:p>
          <a:p>
            <a:r>
              <a:rPr lang="en-US" sz="1200" dirty="0"/>
              <a:t>The district commissioner should be a proven leader capable of enlisting other effective persons to serve. The district commissioner, or DC, is the chief morale officer of the district: upbeat, personable, determined, and a role model for Scouting ideals. </a:t>
            </a:r>
          </a:p>
          <a:p>
            <a:r>
              <a:rPr lang="en-US" sz="1200" dirty="0"/>
              <a:t> </a:t>
            </a:r>
          </a:p>
          <a:p>
            <a:r>
              <a:rPr lang="en-US" sz="1200" dirty="0"/>
              <a:t>He or she is passionate about the benefits of Scouting and is a champion of the unit to make Scouting happen in the lives of young people.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40</a:t>
            </a:fld>
            <a:endParaRPr lang="en-US"/>
          </a:p>
        </p:txBody>
      </p:sp>
    </p:spTree>
    <p:extLst>
      <p:ext uri="{BB962C8B-B14F-4D97-AF65-F5344CB8AC3E}">
        <p14:creationId xmlns:p14="http://schemas.microsoft.com/office/powerpoint/2010/main" val="10512616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dirty="0"/>
              <a:t>District Commissioner’s Role</a:t>
            </a:r>
          </a:p>
          <a:p>
            <a:pPr lvl="0"/>
            <a:r>
              <a:rPr lang="en-US" sz="1200" dirty="0"/>
              <a:t>A district commissioner has the same role as that of the council commissioner, and it involves five things, </a:t>
            </a:r>
            <a:r>
              <a:rPr lang="en-US" sz="1200" u="none" dirty="0"/>
              <a:t>but </a:t>
            </a:r>
            <a:r>
              <a:rPr lang="en-US" u="none" dirty="0"/>
              <a:t>with a focus on unit service at the district level:</a:t>
            </a:r>
          </a:p>
          <a:p>
            <a:pPr lvl="0"/>
            <a:endParaRPr lang="en-US" sz="1200" u="none" dirty="0"/>
          </a:p>
          <a:p>
            <a:pPr lvl="0"/>
            <a:r>
              <a:rPr lang="en-US" sz="1200" dirty="0"/>
              <a:t>To </a:t>
            </a:r>
            <a:r>
              <a:rPr lang="en-US" sz="1200" b="1" i="1" dirty="0"/>
              <a:t>Envision</a:t>
            </a:r>
            <a:r>
              <a:rPr lang="en-US" sz="1200" dirty="0"/>
              <a:t> what effective unit service in the district will look like and what goals must be accomplished during the district commissioner’s term of service to fulfill that vision.</a:t>
            </a:r>
          </a:p>
          <a:p>
            <a:pPr lvl="0"/>
            <a:r>
              <a:rPr lang="en-US" sz="1200" dirty="0"/>
              <a:t> To </a:t>
            </a:r>
            <a:r>
              <a:rPr lang="en-US" sz="1200" b="1" i="1" dirty="0"/>
              <a:t>Represent</a:t>
            </a:r>
            <a:r>
              <a:rPr lang="en-US" sz="1200" dirty="0"/>
              <a:t> volunteers and Scouts </a:t>
            </a:r>
            <a:r>
              <a:rPr lang="en-US" sz="1200" u="none" dirty="0"/>
              <a:t>to the district chairman and the distric</a:t>
            </a:r>
            <a:r>
              <a:rPr lang="en-US" u="none" dirty="0"/>
              <a:t>t executive, and </a:t>
            </a:r>
            <a:r>
              <a:rPr lang="en-US" sz="1200" u="none" dirty="0"/>
              <a:t>to the district committee.</a:t>
            </a:r>
          </a:p>
          <a:p>
            <a:pPr lvl="0"/>
            <a:r>
              <a:rPr lang="en-US" sz="1200" dirty="0"/>
              <a:t> To </a:t>
            </a:r>
            <a:r>
              <a:rPr lang="en-US" sz="1200" b="1" i="1" dirty="0"/>
              <a:t>Recruit </a:t>
            </a:r>
            <a:r>
              <a:rPr lang="en-US" sz="1200" dirty="0"/>
              <a:t>an adequate number of administrative, roundtable, and unit commissioners to provide effective unit service throughout the </a:t>
            </a:r>
            <a:r>
              <a:rPr lang="en-US" sz="1200" u="none" dirty="0"/>
              <a:t>district. </a:t>
            </a:r>
          </a:p>
          <a:p>
            <a:pPr lvl="0"/>
            <a:r>
              <a:rPr lang="en-US" sz="1200" dirty="0"/>
              <a:t> To </a:t>
            </a:r>
            <a:r>
              <a:rPr lang="en-US" sz="1200" b="1" i="1" dirty="0"/>
              <a:t>Retain</a:t>
            </a:r>
            <a:r>
              <a:rPr lang="en-US" sz="1200" dirty="0"/>
              <a:t> commissioners and units.</a:t>
            </a:r>
          </a:p>
          <a:p>
            <a:pPr lvl="0"/>
            <a:r>
              <a:rPr lang="en-US" sz="1200" dirty="0"/>
              <a:t> To </a:t>
            </a:r>
            <a:r>
              <a:rPr lang="en-US" sz="1200" b="1" i="1" dirty="0"/>
              <a:t>Enable</a:t>
            </a:r>
            <a:r>
              <a:rPr lang="en-US" sz="1200" dirty="0"/>
              <a:t> all commissioners to be successful.</a:t>
            </a:r>
          </a:p>
          <a:p>
            <a:r>
              <a:rPr lang="en-US" sz="1200" dirty="0"/>
              <a:t>A key distinction, however, is that the district commissioner’s vision of effective unit service </a:t>
            </a:r>
            <a:r>
              <a:rPr lang="en-US" sz="1200" b="1" i="1" dirty="0"/>
              <a:t>must support the council’s vision.</a:t>
            </a:r>
            <a:endParaRPr lang="en-US" sz="1200"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41</a:t>
            </a:fld>
            <a:endParaRPr lang="en-US"/>
          </a:p>
        </p:txBody>
      </p:sp>
    </p:spTree>
    <p:extLst>
      <p:ext uri="{BB962C8B-B14F-4D97-AF65-F5344CB8AC3E}">
        <p14:creationId xmlns:p14="http://schemas.microsoft.com/office/powerpoint/2010/main" val="8260815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723900"/>
            <a:ext cx="4114800" cy="3086100"/>
          </a:xfrm>
        </p:spPr>
      </p:sp>
      <p:sp>
        <p:nvSpPr>
          <p:cNvPr id="3" name="Notes Placeholder 2"/>
          <p:cNvSpPr>
            <a:spLocks noGrp="1"/>
          </p:cNvSpPr>
          <p:nvPr>
            <p:ph type="body" idx="1"/>
          </p:nvPr>
        </p:nvSpPr>
        <p:spPr>
          <a:xfrm>
            <a:off x="685800" y="4400549"/>
            <a:ext cx="5486400" cy="4284663"/>
          </a:xfrm>
        </p:spPr>
        <p:txBody>
          <a:bodyPr/>
          <a:lstStyle/>
          <a:p>
            <a:r>
              <a:rPr lang="en-US" sz="1200" b="1" dirty="0"/>
              <a:t>Roles and Responsibilities</a:t>
            </a:r>
          </a:p>
          <a:p>
            <a:r>
              <a:rPr lang="en-US" sz="1200" dirty="0"/>
              <a:t>The district commissioner works directly with the district chair and the district professional as part of the district Key 3. District commissioners take ownership of the district team of commissioners to ensure that all units are well cared for throughout the year, paying particular attention to new units, as these units are the most vulnerable to not renewing their charters. </a:t>
            </a:r>
          </a:p>
          <a:p>
            <a:endParaRPr lang="en-US" sz="1200" dirty="0"/>
          </a:p>
          <a:p>
            <a:r>
              <a:rPr lang="en-US" sz="1200" dirty="0"/>
              <a:t>A district commissioner understands and communicates the best skills available in unit service: how to counsel, coach, and inspire unit volunteers; how to enrich the unit program, and how to help units solve problems before the problems endanger the survival of the unit.  </a:t>
            </a:r>
          </a:p>
          <a:p>
            <a:endParaRPr lang="en-US" sz="1200" dirty="0"/>
          </a:p>
          <a:p>
            <a:r>
              <a:rPr lang="en-US" sz="1200" dirty="0"/>
              <a:t>Specific district commissioner responsibilities include identifying and recruiting </a:t>
            </a:r>
            <a:r>
              <a:rPr lang="en-US" dirty="0"/>
              <a:t>sufficient numbers of the right people as commissioners, ensuring</a:t>
            </a:r>
            <a:r>
              <a:rPr lang="en-US" sz="1200" dirty="0"/>
              <a:t> that all units in the district receive regular, helpful service. </a:t>
            </a:r>
          </a:p>
          <a:p>
            <a:r>
              <a:rPr lang="en-US" sz="1200" dirty="0"/>
              <a:t> </a:t>
            </a:r>
          </a:p>
          <a:p>
            <a:r>
              <a:rPr lang="en-US" sz="1200" dirty="0"/>
              <a:t>As commissioners are recruited, the district commissioner must prepare them to provide effective unit service by ensuring that each commissioner receives the appropriate orientation and basic training for the position they are assuming. </a:t>
            </a:r>
          </a:p>
          <a:p>
            <a:r>
              <a:rPr lang="en-US" sz="1200" dirty="0"/>
              <a:t> </a:t>
            </a:r>
          </a:p>
          <a:p>
            <a:r>
              <a:rPr lang="en-US" sz="1200" dirty="0"/>
              <a:t>They cultivate an atmosphere of continual learning by providing a regular training topic at each monthly commissioner staff meeting.  </a:t>
            </a:r>
          </a:p>
          <a:p>
            <a:r>
              <a:rPr lang="en-US" sz="1200" dirty="0"/>
              <a:t> </a:t>
            </a:r>
          </a:p>
          <a:p>
            <a:endParaRPr lang="en-US" sz="1200"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42</a:t>
            </a:fld>
            <a:endParaRPr lang="en-US"/>
          </a:p>
        </p:txBody>
      </p:sp>
    </p:spTree>
    <p:extLst>
      <p:ext uri="{BB962C8B-B14F-4D97-AF65-F5344CB8AC3E}">
        <p14:creationId xmlns:p14="http://schemas.microsoft.com/office/powerpoint/2010/main" val="9497205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54175" y="896938"/>
            <a:ext cx="3548063" cy="2660650"/>
          </a:xfrm>
        </p:spPr>
      </p:sp>
      <p:sp>
        <p:nvSpPr>
          <p:cNvPr id="3" name="Notes Placeholder 2"/>
          <p:cNvSpPr>
            <a:spLocks noGrp="1"/>
          </p:cNvSpPr>
          <p:nvPr>
            <p:ph type="body" idx="1"/>
          </p:nvPr>
        </p:nvSpPr>
        <p:spPr>
          <a:xfrm>
            <a:off x="685006" y="3696393"/>
            <a:ext cx="5486400" cy="4850014"/>
          </a:xfrm>
        </p:spPr>
        <p:txBody>
          <a:bodyPr/>
          <a:lstStyle/>
          <a:p>
            <a:r>
              <a:rPr lang="en-US" sz="1200" b="1" dirty="0"/>
              <a:t>Recruiting New Commissioners</a:t>
            </a:r>
          </a:p>
          <a:p>
            <a:r>
              <a:rPr lang="en-US" sz="1200" dirty="0"/>
              <a:t>During conversations about recruiting commissioners, the question seems to come up repeatedly: “What makes a great commissioner?” </a:t>
            </a:r>
          </a:p>
          <a:p>
            <a:r>
              <a:rPr lang="en-US" sz="1200" dirty="0"/>
              <a:t> </a:t>
            </a:r>
          </a:p>
          <a:p>
            <a:r>
              <a:rPr lang="en-US" sz="1200" dirty="0"/>
              <a:t>Typically, this question seeks a list of skills, knowledge, and experience that should be considered prerequisites when recruiting new commissioners. </a:t>
            </a:r>
          </a:p>
          <a:p>
            <a:r>
              <a:rPr lang="en-US" sz="1200" dirty="0"/>
              <a:t> </a:t>
            </a:r>
          </a:p>
          <a:p>
            <a:r>
              <a:rPr lang="en-US" sz="1200" dirty="0"/>
              <a:t>The answer is relatively simple, but the list isn’t universal. There is, however, one item that should be first on every list:  </a:t>
            </a:r>
            <a:r>
              <a:rPr lang="en-US" sz="1200" i="1" dirty="0"/>
              <a:t>a great commissioner has a servant’s heart</a:t>
            </a:r>
            <a:r>
              <a:rPr lang="en-US" sz="1200" dirty="0"/>
              <a:t>! Why? All commissioners are leaders; </a:t>
            </a:r>
            <a:r>
              <a:rPr lang="en-US" sz="1200" i="1" dirty="0"/>
              <a:t>great commissioners are servant leaders</a:t>
            </a:r>
            <a:r>
              <a:rPr lang="en-US" sz="1200" dirty="0"/>
              <a:t>. What does it mean to have a servant’s heart? Servant means to serve; Serve means to help, assist, or attend to. Most people associate the word "servant" with a negative connotation. They think the job of a servant is demeaning. In our context, as commissioners, servants are individuals who assist others. </a:t>
            </a:r>
          </a:p>
          <a:p>
            <a:r>
              <a:rPr lang="en-US" sz="1200" dirty="0"/>
              <a:t> </a:t>
            </a:r>
          </a:p>
          <a:p>
            <a:r>
              <a:rPr lang="en-US" sz="1200" dirty="0"/>
              <a:t>Recruiting isn’t the responsibility of every commissioner; it is typically the responsibility of administrative commissioners. But unit commissioners can be one of the best resources for identifying great candidates for Unit Service. They are in our units and engaged with their volunteers. If they understand what makes a great commissioner, they can be more discerning. </a:t>
            </a:r>
          </a:p>
          <a:p>
            <a:r>
              <a:rPr lang="en-US" sz="1200" dirty="0"/>
              <a:t> </a:t>
            </a:r>
          </a:p>
          <a:p>
            <a:r>
              <a:rPr lang="en-US" sz="1200" dirty="0"/>
              <a:t>Commissioner Tools provides a means for unit commissioners to capture information about potential candidates and for administrative commissioners to review those opportunities.</a:t>
            </a:r>
          </a:p>
          <a:p>
            <a:endParaRPr lang="en-US" sz="1200" dirty="0"/>
          </a:p>
          <a:p>
            <a:r>
              <a:rPr lang="en-US" sz="1200" dirty="0"/>
              <a:t>Watch the videos on how to use Commissioner Tools to see how this is done. </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43</a:t>
            </a:fld>
            <a:endParaRPr lang="en-US"/>
          </a:p>
        </p:txBody>
      </p:sp>
    </p:spTree>
    <p:extLst>
      <p:ext uri="{BB962C8B-B14F-4D97-AF65-F5344CB8AC3E}">
        <p14:creationId xmlns:p14="http://schemas.microsoft.com/office/powerpoint/2010/main" val="3547465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Training Commissioners: Why</a:t>
            </a:r>
          </a:p>
          <a:p>
            <a:r>
              <a:rPr lang="en-US" sz="1200" dirty="0"/>
              <a:t>District commissioners are responsible for equipping commissioners with the tools and confidence to succeed. How commissioners interact with new and seasoned Scouting volunteers is crucial. Scouting volunteers span a wider range of generations than ever before. </a:t>
            </a:r>
          </a:p>
          <a:p>
            <a:endParaRPr lang="en-US" sz="1200" dirty="0"/>
          </a:p>
          <a:p>
            <a:r>
              <a:rPr lang="en-US" sz="1200" dirty="0"/>
              <a:t>Education on how to best reach and work with Scouters is key. A trained commissioner is an effective commissioner. Just as every direct contact adult position has training requirements, so do all levels of commissioners.  Commissioners should consider</a:t>
            </a:r>
            <a:r>
              <a:rPr lang="en-US" sz="1200" baseline="0" dirty="0"/>
              <a:t> taking all levels of commissioner training as understanding the various commissioner roles, unit, roundtable, and district, provides an in-depth understanding.  </a:t>
            </a:r>
            <a:endParaRPr lang="en-US" sz="1200"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44</a:t>
            </a:fld>
            <a:endParaRPr lang="en-US" dirty="0"/>
          </a:p>
        </p:txBody>
      </p:sp>
    </p:spTree>
    <p:extLst>
      <p:ext uri="{BB962C8B-B14F-4D97-AF65-F5344CB8AC3E}">
        <p14:creationId xmlns:p14="http://schemas.microsoft.com/office/powerpoint/2010/main" val="28644556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Guiding Commissioners</a:t>
            </a:r>
          </a:p>
          <a:p>
            <a:r>
              <a:rPr lang="en-US" sz="1200"/>
              <a:t>District commissioners and assistant district commissioners utilize their abilities to listen and respond in a manner that enables other commissioners to solve their own problems and reach their full potential. District commissioners and assistant district commissioners provide guidance and counseling to help others arrive at the right answer by their own analysis of the situation and facts. </a:t>
            </a:r>
          </a:p>
          <a:p>
            <a:r>
              <a:rPr lang="en-US" sz="1200"/>
              <a:t> </a:t>
            </a:r>
          </a:p>
          <a:p>
            <a:r>
              <a:rPr lang="en-US"/>
              <a:t>They are a resource to help commissioners provide the best possible service to the units within the district. </a:t>
            </a:r>
            <a:endParaRPr lang="en-US" sz="1200"/>
          </a:p>
          <a:p>
            <a:endParaRPr lang="en-US"/>
          </a:p>
          <a:p>
            <a:endParaRPr lang="en-US"/>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45</a:t>
            </a:fld>
            <a:endParaRPr lang="en-US"/>
          </a:p>
        </p:txBody>
      </p:sp>
    </p:spTree>
    <p:extLst>
      <p:ext uri="{BB962C8B-B14F-4D97-AF65-F5344CB8AC3E}">
        <p14:creationId xmlns:p14="http://schemas.microsoft.com/office/powerpoint/2010/main" val="1818120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Evaluating Commissioners</a:t>
            </a:r>
          </a:p>
          <a:p>
            <a:r>
              <a:rPr lang="en-US" sz="1200" dirty="0"/>
              <a:t>District commissioners hold their staff accountable for the service they provide to the units in the district. </a:t>
            </a:r>
          </a:p>
          <a:p>
            <a:r>
              <a:rPr lang="en-US" sz="1200" dirty="0"/>
              <a:t> </a:t>
            </a:r>
          </a:p>
          <a:p>
            <a:r>
              <a:rPr lang="en-US" sz="1200" dirty="0"/>
              <a:t>They will review the connections entered into Commissioner Tools and the information provided by the unit. </a:t>
            </a:r>
          </a:p>
          <a:p>
            <a:r>
              <a:rPr lang="en-US" sz="1200" dirty="0"/>
              <a:t> </a:t>
            </a:r>
          </a:p>
          <a:p>
            <a:r>
              <a:rPr lang="en-US" sz="1200" dirty="0"/>
              <a:t>They will support unit commissioners in accountability, in supporting the units,</a:t>
            </a:r>
            <a:r>
              <a:rPr lang="en-US" sz="1200" baseline="0" dirty="0"/>
              <a:t> and in assisting units that need it.</a:t>
            </a:r>
            <a:r>
              <a:rPr lang="en-US" sz="1200" dirty="0"/>
              <a:t> </a:t>
            </a:r>
          </a:p>
          <a:p>
            <a:r>
              <a:rPr lang="en-US" sz="1200" dirty="0"/>
              <a:t> </a:t>
            </a:r>
          </a:p>
          <a:p>
            <a:r>
              <a:rPr lang="en-US" sz="1200" dirty="0"/>
              <a:t>They will check to see if units have regular attendance at roundtable and follow unit progress through </a:t>
            </a:r>
            <a:r>
              <a:rPr lang="en-US" sz="1200" dirty="0" err="1"/>
              <a:t>MyScouting</a:t>
            </a:r>
            <a:r>
              <a:rPr lang="en-US" sz="1200" dirty="0"/>
              <a:t> Commissioner tools. </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46</a:t>
            </a:fld>
            <a:endParaRPr lang="en-US"/>
          </a:p>
        </p:txBody>
      </p:sp>
    </p:spTree>
    <p:extLst>
      <p:ext uri="{BB962C8B-B14F-4D97-AF65-F5344CB8AC3E}">
        <p14:creationId xmlns:p14="http://schemas.microsoft.com/office/powerpoint/2010/main" val="318503711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Role of the Assistant District Commissioner</a:t>
            </a:r>
          </a:p>
          <a:p>
            <a:r>
              <a:rPr lang="en-US" sz="1200" dirty="0"/>
              <a:t>Assistant district commissioners, or ADCs, can make or break a district’s ability to see that every unit receives competent commissioner support. </a:t>
            </a:r>
          </a:p>
          <a:p>
            <a:r>
              <a:rPr lang="en-US" sz="1200" dirty="0"/>
              <a:t> </a:t>
            </a:r>
          </a:p>
          <a:p>
            <a:r>
              <a:rPr lang="en-US" sz="1200" dirty="0"/>
              <a:t>Even the best district commissioner in the council cannot personally train and guide all unit commissioners in the district.  So, ADCs are assigned certain units in the district, and they supervise the unit commissioners who serve those units. ADCs are appointed by the district commissioners.</a:t>
            </a:r>
          </a:p>
          <a:p>
            <a:r>
              <a:rPr lang="en-US" sz="1200" dirty="0"/>
              <a:t> </a:t>
            </a:r>
          </a:p>
          <a:p>
            <a:r>
              <a:rPr lang="en-US" sz="1200" dirty="0"/>
              <a:t>Assistant district commissioners measure people’s progress, not in the number of meetings those people attend, but in the way they handle their responsibilities. </a:t>
            </a:r>
          </a:p>
          <a:p>
            <a:r>
              <a:rPr lang="en-US" sz="1200" dirty="0"/>
              <a:t> </a:t>
            </a:r>
          </a:p>
          <a:p>
            <a:r>
              <a:rPr lang="en-US" sz="1200" dirty="0"/>
              <a:t>The ADC’s role is accomplished largely on a personalized basis. At monthly district commissioner staff meetings, they help their unit commissioners in supporting their units.   </a:t>
            </a:r>
          </a:p>
          <a:p>
            <a:r>
              <a:rPr lang="en-US" sz="1200" dirty="0"/>
              <a:t> </a:t>
            </a:r>
          </a:p>
          <a:p>
            <a:r>
              <a:rPr lang="en-US" sz="1200" dirty="0"/>
              <a:t>They support their staff’s accountability and units needing assistance.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47</a:t>
            </a:fld>
            <a:endParaRPr lang="en-US"/>
          </a:p>
        </p:txBody>
      </p:sp>
    </p:spTree>
    <p:extLst>
      <p:ext uri="{BB962C8B-B14F-4D97-AF65-F5344CB8AC3E}">
        <p14:creationId xmlns:p14="http://schemas.microsoft.com/office/powerpoint/2010/main" val="405714652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49"/>
            <a:ext cx="5486400" cy="3883641"/>
          </a:xfrm>
        </p:spPr>
        <p:txBody>
          <a:bodyPr/>
          <a:lstStyle/>
          <a:p>
            <a:pPr marL="0" marR="0">
              <a:spcBef>
                <a:spcPts val="0"/>
              </a:spcBef>
              <a:spcAft>
                <a:spcPts val="0"/>
              </a:spcAft>
            </a:pPr>
            <a:r>
              <a:rPr lang="en-US" sz="12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Responsibilities of an Assistant District Commissioner</a:t>
            </a:r>
          </a:p>
          <a:p>
            <a:pPr marL="0" marR="0">
              <a:spcBef>
                <a:spcPts val="0"/>
              </a:spcBef>
              <a:spcAft>
                <a:spcPts val="0"/>
              </a:spcAft>
            </a:pPr>
            <a:r>
              <a:rPr lang="en-US"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Some of the primary responsibilities of an assistant district commissioner include helping </a:t>
            </a:r>
            <a:r>
              <a:rPr lang="en-US" sz="12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recruit</a:t>
            </a:r>
            <a:r>
              <a:rPr lang="en-US"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the right people as unit commissioners. An assistant district commissioner also </a:t>
            </a:r>
            <a:r>
              <a:rPr lang="en-US" sz="12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provides clear instructions </a:t>
            </a:r>
            <a:r>
              <a:rPr lang="en-US"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and specific ideas for their staff. They </a:t>
            </a:r>
            <a:r>
              <a:rPr lang="en-US" sz="12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listen</a:t>
            </a:r>
            <a:r>
              <a:rPr lang="en-US"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to what people say and feel. Assistant district commissioners are responsible for </a:t>
            </a:r>
            <a:r>
              <a:rPr lang="en-US" sz="12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coaching</a:t>
            </a:r>
            <a:r>
              <a:rPr lang="en-US"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unit commissioners through real-life unit problem-solving situations and ensuring that all Scouters are treated with courtesy and dignity. </a:t>
            </a:r>
            <a:r>
              <a:rPr lang="en-US" sz="1200" kern="1200" dirty="0">
                <a:solidFill>
                  <a:srgbClr val="000000"/>
                </a:solidFill>
                <a:effectLst/>
                <a:latin typeface="Arial" panose="020B0604020202020204" pitchFamily="34" charset="0"/>
                <a:ea typeface="Calibri" panose="020F0502020204030204" pitchFamily="34" charset="0"/>
                <a:cs typeface="+mn-cs"/>
              </a:rPr>
              <a:t> </a:t>
            </a:r>
            <a:r>
              <a:rPr lang="en-US"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And they find ways to </a:t>
            </a:r>
            <a:r>
              <a:rPr lang="en-US" sz="1200" b="1"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praise</a:t>
            </a:r>
            <a:r>
              <a:rPr lang="en-US" sz="1200" kern="12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each unit commissioner as often as they can for specific achievements.</a:t>
            </a:r>
            <a:endParaRPr lang="en-US" sz="1200" kern="1200" dirty="0">
              <a:solidFill>
                <a:srgbClr val="000000"/>
              </a:solidFill>
              <a:effectLst/>
              <a:latin typeface="Arial" panose="020B0604020202020204" pitchFamily="34" charset="0"/>
              <a:ea typeface="Calibri" panose="020F0502020204030204" pitchFamily="34" charset="0"/>
            </a:endParaRPr>
          </a:p>
          <a:p>
            <a:r>
              <a:rPr lang="en-US" sz="1200" dirty="0"/>
              <a:t> </a:t>
            </a:r>
          </a:p>
          <a:p>
            <a:r>
              <a:rPr lang="en-US" sz="1200" dirty="0"/>
              <a:t>Most importantly, the assistant district commissioner does not try to take over for the unit commissioners but is always ready to support or help them achieve success. In instances where there is a shortage of unit commissioners, the assistant district commissioner should be ready to serve units as a unit commissioner as well.</a:t>
            </a:r>
          </a:p>
          <a:p>
            <a:r>
              <a:rPr lang="en-US" sz="1200" dirty="0"/>
              <a:t> </a:t>
            </a:r>
          </a:p>
          <a:p>
            <a:r>
              <a:rPr lang="en-US" sz="1200" dirty="0"/>
              <a:t>The ADC will also ensure that the new commissioner is registered with Scouting America as a unit commissioner.  </a:t>
            </a:r>
          </a:p>
          <a:p>
            <a:r>
              <a:rPr lang="en-US" sz="1200" dirty="0"/>
              <a:t> </a:t>
            </a:r>
          </a:p>
          <a:p>
            <a:r>
              <a:rPr lang="en-US" sz="1200" dirty="0"/>
              <a:t>In the event that there is a vacancy in a unit commissioner position, the assistant district commissioner will temporarily provide service to the units assigned to that commissioner position.</a:t>
            </a:r>
          </a:p>
          <a:p>
            <a:r>
              <a:rPr lang="en-US" sz="1200" dirty="0"/>
              <a:t>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48</a:t>
            </a:fld>
            <a:endParaRPr lang="en-US"/>
          </a:p>
        </p:txBody>
      </p:sp>
    </p:spTree>
    <p:extLst>
      <p:ext uri="{BB962C8B-B14F-4D97-AF65-F5344CB8AC3E}">
        <p14:creationId xmlns:p14="http://schemas.microsoft.com/office/powerpoint/2010/main" val="190069330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Invite New Commissioners</a:t>
            </a:r>
          </a:p>
          <a:p>
            <a:r>
              <a:rPr lang="en-US" sz="1200" dirty="0"/>
              <a:t>One of the primary roles of an ADC is to identify and recruit unit commissioners.  Each ADC will know different Scouters who will fit the profile for serving as a unit commissioner.  </a:t>
            </a:r>
          </a:p>
          <a:p>
            <a:r>
              <a:rPr lang="en-US" sz="1200" dirty="0"/>
              <a:t> </a:t>
            </a:r>
          </a:p>
          <a:p>
            <a:r>
              <a:rPr lang="en-US" sz="1200" dirty="0"/>
              <a:t>Having multiple people </a:t>
            </a:r>
            <a:r>
              <a:rPr lang="en-US" dirty="0"/>
              <a:t>recruit unit commissioners in your district makes it easier</a:t>
            </a:r>
            <a:r>
              <a:rPr lang="en-US" sz="1200" dirty="0"/>
              <a:t> to achieve the goal of having an adequate number of trained unit commissioners. </a:t>
            </a:r>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49</a:t>
            </a:fld>
            <a:endParaRPr lang="en-US"/>
          </a:p>
        </p:txBody>
      </p:sp>
    </p:spTree>
    <p:extLst>
      <p:ext uri="{BB962C8B-B14F-4D97-AF65-F5344CB8AC3E}">
        <p14:creationId xmlns:p14="http://schemas.microsoft.com/office/powerpoint/2010/main" val="995709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xfrm>
            <a:off x="2287588" y="382588"/>
            <a:ext cx="2389187" cy="1792287"/>
          </a:xfrm>
          <a:ln/>
        </p:spPr>
      </p:sp>
      <p:sp>
        <p:nvSpPr>
          <p:cNvPr id="12291" name="Notes Placeholder 2"/>
          <p:cNvSpPr>
            <a:spLocks noGrp="1"/>
          </p:cNvSpPr>
          <p:nvPr>
            <p:ph type="body" idx="1"/>
          </p:nvPr>
        </p:nvSpPr>
        <p:spPr>
          <a:xfrm>
            <a:off x="650445" y="2174875"/>
            <a:ext cx="6014309" cy="6803114"/>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Commissioner Culture</a:t>
            </a: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Be the Heart:</a:t>
            </a:r>
            <a:r>
              <a:rPr lang="en-US" kern="1200" dirty="0">
                <a:solidFill>
                  <a:srgbClr val="000000"/>
                </a:solidFill>
                <a:effectLst/>
                <a:ea typeface="Times New Roman" panose="02020603050405020304" pitchFamily="18" charset="0"/>
                <a:cs typeface="Times New Roman" panose="02020603050405020304" pitchFamily="18" charset="0"/>
              </a:rPr>
              <a:t> Scouting’s units are its heart; its success depends on them; they deliver its programs to youth. Commissioners support unit leaders in developing a safe, welcoming environment and delivering Scouting’s programs effectively. We exist to support Scouting’s heart.</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Build Relationships:</a:t>
            </a:r>
            <a:r>
              <a:rPr lang="en-US" kern="1200" dirty="0">
                <a:solidFill>
                  <a:srgbClr val="000000"/>
                </a:solidFill>
                <a:effectLst/>
                <a:ea typeface="Times New Roman" panose="02020603050405020304" pitchFamily="18" charset="0"/>
                <a:cs typeface="Times New Roman" panose="02020603050405020304" pitchFamily="18" charset="0"/>
              </a:rPr>
              <a:t> Commissioners must develop relationships with unit leaders we serve based on mutual respect, candor, and trust. Without that, the communication and collaboration required to support units effectively are impossible.</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Change Lives:</a:t>
            </a:r>
            <a:r>
              <a:rPr lang="en-US" kern="1200" dirty="0">
                <a:solidFill>
                  <a:srgbClr val="000000"/>
                </a:solidFill>
                <a:effectLst/>
                <a:ea typeface="Times New Roman" panose="02020603050405020304" pitchFamily="18" charset="0"/>
                <a:cs typeface="Times New Roman" panose="02020603050405020304" pitchFamily="18" charset="0"/>
              </a:rPr>
              <a:t> Scouting changes lives – of the youth it serves and the adults who support it (both volunteers </a:t>
            </a:r>
            <a:r>
              <a:rPr lang="en-US" i="1" kern="1200" dirty="0">
                <a:solidFill>
                  <a:srgbClr val="000000"/>
                </a:solidFill>
                <a:effectLst/>
                <a:ea typeface="Times New Roman" panose="02020603050405020304" pitchFamily="18" charset="0"/>
                <a:cs typeface="Times New Roman" panose="02020603050405020304" pitchFamily="18" charset="0"/>
              </a:rPr>
              <a:t>and</a:t>
            </a:r>
            <a:r>
              <a:rPr lang="en-US" kern="1200" dirty="0">
                <a:solidFill>
                  <a:srgbClr val="000000"/>
                </a:solidFill>
                <a:effectLst/>
                <a:ea typeface="Times New Roman" panose="02020603050405020304" pitchFamily="18" charset="0"/>
                <a:cs typeface="Times New Roman" panose="02020603050405020304" pitchFamily="18" charset="0"/>
              </a:rPr>
              <a:t> professionals). As they adopt Scouting’s values, they become engaged citizens who strengthen our communities, nation, and world.</a:t>
            </a:r>
            <a:endParaRPr lang="en-US" dirty="0">
              <a:effectLst/>
              <a:ea typeface="Times New Roman" panose="02020603050405020304" pitchFamily="18" charset="0"/>
            </a:endParaRPr>
          </a:p>
          <a:p>
            <a:endParaRPr lang="en-US" altLang="en-US" dirty="0">
              <a:latin typeface="Arial" panose="020B0604020202020204" pitchFamily="34" charset="0"/>
              <a:ea typeface="ヒラギノ角ゴ Pro W3"/>
              <a:cs typeface="Arial" panose="020B0604020202020204" pitchFamily="34" charset="0"/>
            </a:endParaRPr>
          </a:p>
        </p:txBody>
      </p:sp>
    </p:spTree>
    <p:extLst>
      <p:ext uri="{BB962C8B-B14F-4D97-AF65-F5344CB8AC3E}">
        <p14:creationId xmlns:p14="http://schemas.microsoft.com/office/powerpoint/2010/main" val="2265192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Teach Commissioners</a:t>
            </a:r>
          </a:p>
          <a:p>
            <a:r>
              <a:rPr lang="en-US" sz="1200" dirty="0"/>
              <a:t>Once a unit commissioner is recruited, the assistant district commissioner will focus on ensuring that the unit commissioner receives appropriate training. </a:t>
            </a:r>
          </a:p>
          <a:p>
            <a:r>
              <a:rPr lang="en-US" sz="1200" dirty="0"/>
              <a:t> </a:t>
            </a:r>
          </a:p>
          <a:p>
            <a:r>
              <a:rPr lang="en-US" sz="1200" dirty="0"/>
              <a:t>The ADC will review</a:t>
            </a:r>
            <a:r>
              <a:rPr lang="en-US" sz="1200" baseline="0" dirty="0"/>
              <a:t> the </a:t>
            </a:r>
            <a:r>
              <a:rPr lang="en-US" sz="1200" dirty="0"/>
              <a:t>process with the new commissioner to help them understand the role they have agreed to serve and ensure that the unit commissioner is properly prepared to deliver unit service. </a:t>
            </a:r>
          </a:p>
          <a:p>
            <a:r>
              <a:rPr lang="en-US" sz="1200" dirty="0"/>
              <a:t> </a:t>
            </a:r>
          </a:p>
          <a:p>
            <a:r>
              <a:rPr lang="en-US" sz="1200" dirty="0"/>
              <a:t>The ADC should also ensure that the unit commissioner’s Safeguarding Youth Training is up to date.  </a:t>
            </a:r>
          </a:p>
          <a:p>
            <a:r>
              <a:rPr lang="en-US" sz="1200" dirty="0"/>
              <a:t> </a:t>
            </a:r>
          </a:p>
          <a:p>
            <a:r>
              <a:rPr lang="en-US" sz="1200" dirty="0"/>
              <a:t>When the district or council provides commissioner position-specific training, the ADC will promote the training program to any untrained commissioners and encourage the commissioner to attend.</a:t>
            </a:r>
          </a:p>
          <a:p>
            <a:r>
              <a:rPr lang="en-US" sz="1200" dirty="0"/>
              <a:t> </a:t>
            </a:r>
          </a:p>
          <a:p>
            <a:r>
              <a:rPr lang="en-US" sz="1200" dirty="0"/>
              <a:t>Assistant district commissioners should also promote supplemental training programs, such as the College of Commissioner Science and Philmont Commissioner Week, to their unit commissioners.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50</a:t>
            </a:fld>
            <a:endParaRPr lang="en-US"/>
          </a:p>
        </p:txBody>
      </p:sp>
    </p:spTree>
    <p:extLst>
      <p:ext uri="{BB962C8B-B14F-4D97-AF65-F5344CB8AC3E}">
        <p14:creationId xmlns:p14="http://schemas.microsoft.com/office/powerpoint/2010/main" val="336171330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Listen to Commissioners</a:t>
            </a:r>
          </a:p>
          <a:p>
            <a:r>
              <a:rPr lang="en-US" sz="1200"/>
              <a:t>The ADC needs to be someone who listens to others.  The ADC needs to treat all Scouters with courtesy and dignity, and must be careful not to play favorites.  Unit commissioners and volunteer leaders will often approach an ADC to share a concern or issue they are facing.  </a:t>
            </a:r>
          </a:p>
          <a:p>
            <a:r>
              <a:rPr lang="en-US" sz="1200"/>
              <a:t> </a:t>
            </a:r>
          </a:p>
          <a:p>
            <a:r>
              <a:rPr lang="en-US" sz="1200"/>
              <a:t>The skilled ADC listens to their needs and helps match them with the best resources in the district and council to resolve their need.</a:t>
            </a:r>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51</a:t>
            </a:fld>
            <a:endParaRPr lang="en-US"/>
          </a:p>
        </p:txBody>
      </p:sp>
    </p:spTree>
    <p:extLst>
      <p:ext uri="{BB962C8B-B14F-4D97-AF65-F5344CB8AC3E}">
        <p14:creationId xmlns:p14="http://schemas.microsoft.com/office/powerpoint/2010/main" val="19824772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Coach Commissioners</a:t>
            </a:r>
          </a:p>
          <a:p>
            <a:r>
              <a:rPr lang="en-US" sz="1200"/>
              <a:t>The assistant district commissioner also serves as a coach. They support their staff’s accountability in providing service to the units.    </a:t>
            </a:r>
          </a:p>
          <a:p>
            <a:endParaRPr lang="en-US" sz="1200"/>
          </a:p>
          <a:p>
            <a:r>
              <a:rPr lang="en-US" sz="1200"/>
              <a:t>They coach unit commissioners through handling unit problems.  They provide clear instructions and offer specific ideas to their staff.</a:t>
            </a:r>
          </a:p>
          <a:p>
            <a:endParaRPr lang="en-US" sz="1200"/>
          </a:p>
          <a:p>
            <a:r>
              <a:rPr lang="en-US" sz="1200"/>
              <a:t>ADCs work closely with the district commissioner and district executive to achieve a vision of effective Scouting in every unit through the unit service team.</a:t>
            </a:r>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52</a:t>
            </a:fld>
            <a:endParaRPr lang="en-US"/>
          </a:p>
        </p:txBody>
      </p:sp>
    </p:spTree>
    <p:extLst>
      <p:ext uri="{BB962C8B-B14F-4D97-AF65-F5344CB8AC3E}">
        <p14:creationId xmlns:p14="http://schemas.microsoft.com/office/powerpoint/2010/main" val="104842951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Recognize Commissioners</a:t>
            </a:r>
          </a:p>
          <a:p>
            <a:r>
              <a:rPr lang="en-US" sz="1200"/>
              <a:t>Showing appreciation for the efforts of volunteers in Scouting is important at all levels of the program.  Recognition has been a fundamental part of Scouting from its beginning. Done well, it is a powerful tool that can help leaders set goals, define accomplishments, encourage skill development, celebrate commitment and achievement, and inspire others to strive for similar success. </a:t>
            </a:r>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53</a:t>
            </a:fld>
            <a:endParaRPr lang="en-US"/>
          </a:p>
        </p:txBody>
      </p:sp>
    </p:spTree>
    <p:extLst>
      <p:ext uri="{BB962C8B-B14F-4D97-AF65-F5344CB8AC3E}">
        <p14:creationId xmlns:p14="http://schemas.microsoft.com/office/powerpoint/2010/main" val="32425729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ADC Responsibilities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Assistant district commissioners are appointed by the district commissioner to serve a specific group of units.  You can set up assistant district commissioner areas using various methods.</a:t>
            </a:r>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54</a:t>
            </a:fld>
            <a:endParaRPr lang="en-US"/>
          </a:p>
        </p:txBody>
      </p:sp>
    </p:spTree>
    <p:extLst>
      <p:ext uri="{BB962C8B-B14F-4D97-AF65-F5344CB8AC3E}">
        <p14:creationId xmlns:p14="http://schemas.microsoft.com/office/powerpoint/2010/main" val="15327322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a:t>Geographically</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a:t>One of the most common methods used is to establish ADC areas based on geography. In this model, the district is broken into segments based on neighborhoods or communities in the district.  A rural district serving multiple counties might establish an ADC in each of the counties.  A more urban district might establish the ADC areas using specific streets or natural boundaries like rivers.</a:t>
            </a:r>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55</a:t>
            </a:fld>
            <a:endParaRPr lang="en-US"/>
          </a:p>
        </p:txBody>
      </p:sp>
    </p:spTree>
    <p:extLst>
      <p:ext uri="{BB962C8B-B14F-4D97-AF65-F5344CB8AC3E}">
        <p14:creationId xmlns:p14="http://schemas.microsoft.com/office/powerpoint/2010/main" val="20995641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a:t>Program type</a:t>
            </a:r>
          </a:p>
          <a:p>
            <a:r>
              <a:rPr lang="en-US" sz="1200"/>
              <a:t>Some districts have chosen to establish ADC areas around specific program types that they serve. Structuring your commissioners this way allows them to become experts in a specific program and how to build strong, quality unit programs for that type of unit.</a:t>
            </a:r>
          </a:p>
          <a:p>
            <a:r>
              <a:rPr lang="en-US" sz="1200"/>
              <a:t> </a:t>
            </a:r>
          </a:p>
          <a:p>
            <a:r>
              <a:rPr lang="en-US" sz="1200"/>
              <a:t>The method used in your district depends on the needs of the district. Sometimes, a combination of these methods may be used. </a:t>
            </a:r>
          </a:p>
          <a:p>
            <a:r>
              <a:rPr lang="en-US" sz="1200"/>
              <a:t> </a:t>
            </a:r>
          </a:p>
          <a:p>
            <a:r>
              <a:rPr lang="en-US" sz="1200"/>
              <a:t>The important thing is that the scope of responsibility is broken into smaller, more manageable parts. </a:t>
            </a:r>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56</a:t>
            </a:fld>
            <a:endParaRPr lang="en-US"/>
          </a:p>
        </p:txBody>
      </p:sp>
    </p:spTree>
    <p:extLst>
      <p:ext uri="{BB962C8B-B14F-4D97-AF65-F5344CB8AC3E}">
        <p14:creationId xmlns:p14="http://schemas.microsoft.com/office/powerpoint/2010/main" val="39037372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a:xfrm>
            <a:off x="685800" y="4400550"/>
            <a:ext cx="5486400" cy="3924584"/>
          </a:xfrm>
        </p:spPr>
        <p:txBody>
          <a:bodyPr/>
          <a:lstStyle/>
          <a:p>
            <a:r>
              <a:rPr lang="en-US" sz="1200" b="1" dirty="0"/>
              <a:t>Special Assistant District Commissioners</a:t>
            </a:r>
          </a:p>
          <a:p>
            <a:r>
              <a:rPr lang="en-US" sz="1200" dirty="0"/>
              <a:t>Assistant district commissioners, in addition to leading unit commissioners, are sometimes asked to undertake special, ongoing assignments. </a:t>
            </a:r>
          </a:p>
          <a:p>
            <a:r>
              <a:rPr lang="en-US" sz="1200" dirty="0"/>
              <a:t> </a:t>
            </a:r>
          </a:p>
          <a:p>
            <a:r>
              <a:rPr lang="en-US" sz="1200" dirty="0"/>
              <a:t>To oversee a district’s roundtable program, an assistant district commissioner for roundtables is appointed to plan and conduct monthly roundtables with each of the program-specific roundtable commissioners. </a:t>
            </a:r>
          </a:p>
          <a:p>
            <a:r>
              <a:rPr lang="en-US" sz="1200" dirty="0"/>
              <a:t> </a:t>
            </a:r>
          </a:p>
          <a:p>
            <a:r>
              <a:rPr lang="en-US" sz="1200" dirty="0"/>
              <a:t>An assistant district commissioner for training coordinates commissioner training within the district to ensure that all commissioners receive the necessary training for their positions. This person also coordinates the monthly continuing education during staff meetings. This person also informs commissioners about training opportunities available from the council. </a:t>
            </a:r>
          </a:p>
          <a:p>
            <a:r>
              <a:rPr lang="en-US" sz="1200" dirty="0"/>
              <a:t> </a:t>
            </a:r>
          </a:p>
          <a:p>
            <a:r>
              <a:rPr lang="en-US" sz="1200" dirty="0"/>
              <a:t>The awards and recognition ADC helps the district commissioner track each of the district’s commissioners’ training and service, ensuring that commissioners are appropriately recognized for their contributions. </a:t>
            </a:r>
          </a:p>
          <a:p>
            <a:r>
              <a:rPr lang="en-US" sz="1200" dirty="0"/>
              <a:t> </a:t>
            </a:r>
          </a:p>
          <a:p>
            <a:r>
              <a:rPr lang="en-US" sz="1200" dirty="0"/>
              <a:t>The charter renewal ADC assists in tracking the status of each unit’s charter renewal status so that units are renewed on time. </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57</a:t>
            </a:fld>
            <a:endParaRPr lang="en-US"/>
          </a:p>
        </p:txBody>
      </p:sp>
    </p:spTree>
    <p:extLst>
      <p:ext uri="{BB962C8B-B14F-4D97-AF65-F5344CB8AC3E}">
        <p14:creationId xmlns:p14="http://schemas.microsoft.com/office/powerpoint/2010/main" val="381427763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85913" y="801688"/>
            <a:ext cx="3684587" cy="2763837"/>
          </a:xfrm>
        </p:spPr>
      </p:sp>
      <p:sp>
        <p:nvSpPr>
          <p:cNvPr id="3" name="Notes Placeholder 2"/>
          <p:cNvSpPr>
            <a:spLocks noGrp="1"/>
          </p:cNvSpPr>
          <p:nvPr>
            <p:ph type="body" idx="1"/>
          </p:nvPr>
        </p:nvSpPr>
        <p:spPr>
          <a:xfrm>
            <a:off x="364283" y="3772753"/>
            <a:ext cx="6127845" cy="5057348"/>
          </a:xfrm>
        </p:spPr>
        <p:txBody>
          <a:bodyPr/>
          <a:lstStyle/>
          <a:p>
            <a:r>
              <a:rPr lang="en-US" b="1" dirty="0"/>
              <a:t>Commissioner Fit</a:t>
            </a:r>
          </a:p>
          <a:p>
            <a:r>
              <a:rPr lang="en-US" dirty="0"/>
              <a:t>“Commissioner Fit” is an important consideration when administrative commissioners develop a recruiting plan or ask unit commissioners to serve a unit.</a:t>
            </a:r>
          </a:p>
          <a:p>
            <a:endParaRPr lang="en-US" dirty="0"/>
          </a:p>
          <a:p>
            <a:r>
              <a:rPr lang="en-US" dirty="0"/>
              <a:t>The probability of a unit commissioner helping a unit to grow and thrive increases when there is a good fit. But how do we determine what makes for a good fit?</a:t>
            </a:r>
          </a:p>
          <a:p>
            <a:endParaRPr lang="en-US" dirty="0"/>
          </a:p>
          <a:p>
            <a:r>
              <a:rPr lang="en-US" dirty="0"/>
              <a:t>Consider the five key components of commissioner fit:</a:t>
            </a:r>
          </a:p>
          <a:p>
            <a:pPr marL="171450" indent="-171450">
              <a:buFont typeface="Arial" panose="020B0604020202020204" pitchFamily="34" charset="0"/>
              <a:buChar char="•"/>
            </a:pPr>
            <a:r>
              <a:rPr lang="en-US" b="1" i="1" dirty="0"/>
              <a:t>Strengths:</a:t>
            </a:r>
            <a:r>
              <a:rPr lang="en-US" b="0" i="0" dirty="0"/>
              <a:t> What does the unit do well? If a unit does a great job of developing an annual budget and program plan, a commissioner with little or no experience in that area may still be a great choice if they are a good fit in other areas.</a:t>
            </a:r>
          </a:p>
          <a:p>
            <a:pPr marL="171450" indent="-171450">
              <a:buFont typeface="Arial" panose="020B0604020202020204" pitchFamily="34" charset="0"/>
              <a:buChar char="•"/>
            </a:pPr>
            <a:r>
              <a:rPr lang="en-US" b="1" i="1" dirty="0"/>
              <a:t> Needs: </a:t>
            </a:r>
            <a:r>
              <a:rPr lang="en-US" b="0" i="0" dirty="0"/>
              <a:t>Where does the unit require support? A commissioner with expertise in those areas, or with knowledge of the district operating committee and other resources to which the unit could be linked, would be the better choice. </a:t>
            </a:r>
          </a:p>
          <a:p>
            <a:pPr marL="171450" indent="-171450">
              <a:buFont typeface="Arial" panose="020B0604020202020204" pitchFamily="34" charset="0"/>
              <a:buChar char="•"/>
            </a:pPr>
            <a:r>
              <a:rPr lang="en-US" b="1" i="1" u="none" dirty="0"/>
              <a:t>Skills:</a:t>
            </a:r>
            <a:r>
              <a:rPr lang="en-US" b="0" i="0" u="none" dirty="0"/>
              <a:t> Does the culture of the unit want a unit commissioner with particularly strong communication skills, or patience, or the ability to teach, or coach, or plan, or hold people accountable in a positive manner?</a:t>
            </a:r>
          </a:p>
          <a:p>
            <a:pPr marL="171450" indent="-171450">
              <a:buFont typeface="Arial" panose="020B0604020202020204" pitchFamily="34" charset="0"/>
              <a:buChar char="•"/>
            </a:pPr>
            <a:r>
              <a:rPr lang="en-US" b="1" i="1" u="none" dirty="0"/>
              <a:t>Experience: </a:t>
            </a:r>
            <a:r>
              <a:rPr lang="en-US" b="0" i="0" u="none" dirty="0"/>
              <a:t>experience in the unit’s program (Cub Scouting, Scouts BSA, Exploring, etc.) is an asset, but may not be essential (see Strengths and Needs). Substantial tenure in Scouting may also be an asset, but may also not be essential (see Strengths and Needs). Strong units with skilled leadership may be excellent candidates for new unit commissioners as they can provide a great opportunity to learn and develop unit service skills.</a:t>
            </a:r>
          </a:p>
          <a:p>
            <a:pPr marL="171450" indent="-171450">
              <a:buFont typeface="Arial" panose="020B0604020202020204" pitchFamily="34" charset="0"/>
              <a:buChar char="•"/>
            </a:pPr>
            <a:r>
              <a:rPr lang="en-US" b="1" i="1" u="none" dirty="0"/>
              <a:t>Interaction:</a:t>
            </a:r>
            <a:r>
              <a:rPr lang="en-US" b="0" i="0" u="none" dirty="0"/>
              <a:t> a unit commissioner’s interactions with a unit change over time. After getting to know one another, unit commissioners may </a:t>
            </a:r>
            <a:r>
              <a:rPr lang="en-US" dirty="0"/>
              <a:t>develop a positive relationship with unit leaders that continues uninterrupted, enabling</a:t>
            </a:r>
            <a:r>
              <a:rPr lang="en-US" b="0" i="0" u="none" dirty="0"/>
              <a:t> them to work together effectively to help the unit grow and thrive. But that’s not always the case. Sometimes the ability to work together effectively never develops; sometimes deteriorates over time.</a:t>
            </a:r>
            <a:endParaRPr lang="en-US" b="1" i="1" dirty="0"/>
          </a:p>
          <a:p>
            <a:pPr marL="171450" indent="-171450">
              <a:buFont typeface="Arial" panose="020B0604020202020204" pitchFamily="34" charset="0"/>
              <a:buChar char="•"/>
            </a:pPr>
            <a:endParaRPr lang="en-US" dirty="0"/>
          </a:p>
          <a:p>
            <a:pPr marL="0" indent="0">
              <a:buFontTx/>
              <a:buNone/>
            </a:pPr>
            <a:endParaRPr lang="en-US" dirty="0"/>
          </a:p>
          <a:p>
            <a:pPr marL="0" indent="0">
              <a:buFontTx/>
              <a:buNone/>
            </a:pPr>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58</a:t>
            </a:fld>
            <a:endParaRPr lang="en-US"/>
          </a:p>
        </p:txBody>
      </p:sp>
    </p:spTree>
    <p:extLst>
      <p:ext uri="{BB962C8B-B14F-4D97-AF65-F5344CB8AC3E}">
        <p14:creationId xmlns:p14="http://schemas.microsoft.com/office/powerpoint/2010/main" val="24473510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685925" y="557213"/>
            <a:ext cx="3506788" cy="2630487"/>
          </a:xfrm>
        </p:spPr>
      </p:sp>
      <p:sp>
        <p:nvSpPr>
          <p:cNvPr id="3" name="Notes Placeholder 2"/>
          <p:cNvSpPr>
            <a:spLocks noGrp="1"/>
          </p:cNvSpPr>
          <p:nvPr>
            <p:ph type="body" idx="1"/>
          </p:nvPr>
        </p:nvSpPr>
        <p:spPr>
          <a:xfrm>
            <a:off x="436727" y="3507475"/>
            <a:ext cx="6005015" cy="5177738"/>
          </a:xfrm>
        </p:spPr>
        <p:txBody>
          <a:bodyPr/>
          <a:lstStyle/>
          <a:p>
            <a:r>
              <a:rPr lang="en-US" dirty="0"/>
              <a:t>What if the fit just isn’t right?</a:t>
            </a:r>
          </a:p>
          <a:p>
            <a:endParaRPr lang="en-US" dirty="0"/>
          </a:p>
          <a:p>
            <a:r>
              <a:rPr lang="en-US" dirty="0"/>
              <a:t>If all five key components of commissioner fit are carefully considered, it’s likely that a commissioner can serve effectively in a unit. When fit changes, unit assignments may need to be adjusted. Simply a change in unit leadership could cause a change in fit, or perhaps that new commissioner assigned to a strong unit may have grown and developed to the point that serving a unit with greater needs might be a better fit.</a:t>
            </a:r>
          </a:p>
          <a:p>
            <a:endParaRPr lang="en-US" dirty="0"/>
          </a:p>
          <a:p>
            <a:r>
              <a:rPr lang="en-US" dirty="0"/>
              <a:t>Administrative commissioners should review unit commissioner assignments annually and assess the need for adjustments. It’s a great opportunity to celebrate achievements and to have a candid conversation about opportunities.</a:t>
            </a:r>
          </a:p>
          <a:p>
            <a:endParaRPr lang="en-US" dirty="0"/>
          </a:p>
          <a:p>
            <a:r>
              <a:rPr lang="en-US" dirty="0"/>
              <a:t>A “commission” is “a formal, written warrant granting the power to perform various acts or duties.” Commissioners and professionals are the only groups in Scouting America that hold commissions. An annual commissioning ceremony is a great opportunity to celebrate the commitment to serve units; renewal of a commission is an equally great opportunity to celebrate success. administrative commissioners should consider implementing an annual process of reviewing all existing commissions and assignments and making adjustments that will enable their team to have the greatest impact on units served. </a:t>
            </a:r>
          </a:p>
          <a:p>
            <a:endParaRPr lang="en-US" dirty="0"/>
          </a:p>
          <a:p>
            <a:r>
              <a:rPr lang="en-US" dirty="0"/>
              <a:t>Every commissioner should be committed to the mission we share with the unit leaders we serve: to prepare young people to make ethical and moral choices over their lifetimes by instilling in them the values of the Scout Oath and Law. Every commissioner should know how we define success in unit Service: every member of Scouting America has a great Scouting experience.</a:t>
            </a:r>
          </a:p>
          <a:p>
            <a:endParaRPr lang="en-US" dirty="0"/>
          </a:p>
          <a:p>
            <a:r>
              <a:rPr lang="en-US" dirty="0"/>
              <a:t>Seeking a great commissioner fit will help ensure that we achieve our mission and fulfill our vision.</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59</a:t>
            </a:fld>
            <a:endParaRPr lang="en-US"/>
          </a:p>
        </p:txBody>
      </p:sp>
    </p:spTree>
    <p:extLst>
      <p:ext uri="{BB962C8B-B14F-4D97-AF65-F5344CB8AC3E}">
        <p14:creationId xmlns:p14="http://schemas.microsoft.com/office/powerpoint/2010/main" val="5103466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5: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5: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marR="0" lvl="0" indent="0">
              <a:lnSpc>
                <a:spcPct val="100000"/>
              </a:lnSpc>
              <a:spcAft>
                <a:spcPts val="0"/>
              </a:spcAft>
              <a:buSzPts val="1000"/>
              <a:buFontTx/>
              <a:buNone/>
              <a:tabLst>
                <a:tab pos="457200" algn="l"/>
              </a:tabLst>
            </a:pPr>
            <a:r>
              <a:rPr lang="en-US" sz="1200" b="1" kern="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Our Purpose</a:t>
            </a:r>
          </a:p>
          <a:p>
            <a:pPr marL="0" marR="0" lvl="0" indent="0">
              <a:lnSpc>
                <a:spcPct val="100000"/>
              </a:lnSpc>
              <a:spcAft>
                <a:spcPts val="0"/>
              </a:spcAft>
              <a:buSzPts val="1000"/>
              <a:buFontTx/>
              <a:buNone/>
              <a:tabLst>
                <a:tab pos="457200" algn="l"/>
              </a:tabLst>
            </a:pPr>
            <a:r>
              <a:rPr lang="en-US" sz="1200" b="1" kern="0" dirty="0">
                <a:solidFill>
                  <a:srgbClr val="212121"/>
                </a:solidFill>
                <a:effectLst/>
                <a:latin typeface="Calibri"/>
                <a:ea typeface="Calibri"/>
                <a:cs typeface="Calibri"/>
              </a:rPr>
              <a:t>Being the Single B</a:t>
            </a:r>
            <a:r>
              <a:rPr lang="en-US" b="1" dirty="0">
                <a:solidFill>
                  <a:srgbClr val="212121"/>
                </a:solidFill>
                <a:latin typeface="Calibri"/>
                <a:ea typeface="Calibri"/>
                <a:cs typeface="Calibri"/>
              </a:rPr>
              <a:t>est</a:t>
            </a:r>
            <a:r>
              <a:rPr lang="en-US" sz="1200" b="1" kern="0" dirty="0">
                <a:solidFill>
                  <a:srgbClr val="212121"/>
                </a:solidFill>
                <a:effectLst/>
                <a:latin typeface="Calibri"/>
                <a:ea typeface="Calibri"/>
                <a:cs typeface="Calibri"/>
              </a:rPr>
              <a:t> R</a:t>
            </a:r>
            <a:r>
              <a:rPr lang="en-US" b="1" dirty="0">
                <a:solidFill>
                  <a:srgbClr val="212121"/>
                </a:solidFill>
                <a:latin typeface="Calibri"/>
                <a:ea typeface="Calibri"/>
                <a:cs typeface="Calibri"/>
              </a:rPr>
              <a:t>esource</a:t>
            </a:r>
            <a:endParaRPr lang="en-US" sz="1200" b="1" kern="100" dirty="0">
              <a:solidFill>
                <a:srgbClr val="212121"/>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Unit leaders need to know that they have someone to go to who can either give them an answer or find an answer. While commissioners won’t have the answer to every question, they should be the single best resource for unit leaders who need answers or support.</a:t>
            </a:r>
          </a:p>
          <a:p>
            <a:pPr marL="0" lvl="0" indent="0" algn="l" rtl="0">
              <a:spcBef>
                <a:spcPts val="0"/>
              </a:spcBef>
              <a:spcAft>
                <a:spcPts val="0"/>
              </a:spcAft>
              <a:buNone/>
            </a:pPr>
            <a:endParaRPr dirty="0"/>
          </a:p>
        </p:txBody>
      </p:sp>
      <p:sp>
        <p:nvSpPr>
          <p:cNvPr id="71" name="Google Shape;71;p5: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defTabSz="1021506">
              <a:defRPr/>
            </a:pPr>
            <a:r>
              <a:rPr lang="en-US" sz="1200" b="1" dirty="0"/>
              <a:t>Qualities</a:t>
            </a:r>
          </a:p>
          <a:p>
            <a:pPr defTabSz="1021506">
              <a:defRPr/>
            </a:pPr>
            <a:r>
              <a:rPr lang="en-US" sz="1200" dirty="0"/>
              <a:t>Qualities of Scouting’s </a:t>
            </a:r>
            <a:r>
              <a:rPr lang="en-US" sz="1200" b="1" dirty="0"/>
              <a:t>diplomat </a:t>
            </a:r>
            <a:r>
              <a:rPr lang="en-US" sz="1200" b="0" dirty="0"/>
              <a:t>include being an </a:t>
            </a:r>
            <a:r>
              <a:rPr lang="en-US" sz="1200" dirty="0"/>
              <a:t>effective communicator, a good listener, possessing sound judgment, being tactful, having a Scouting background, being a fast learner, being persistent and patient, being adaptable, knowing and practicing Scouting ideals, being enthusiastic, and treating everyone with respect. </a:t>
            </a:r>
          </a:p>
          <a:p>
            <a:endParaRPr lang="en-US" dirty="0"/>
          </a:p>
          <a:p>
            <a:r>
              <a:rPr lang="en-US" sz="1200" b="1" dirty="0"/>
              <a:t>Exceptional service </a:t>
            </a:r>
            <a:r>
              <a:rPr lang="en-US" sz="1200" dirty="0"/>
              <a:t>has three essential qualities: to exceed unit leader expectations, provide caring service, not just competent service, and to deliver it consistently. promptly</a:t>
            </a:r>
          </a:p>
          <a:p>
            <a:endParaRPr lang="en-US" dirty="0"/>
          </a:p>
          <a:p>
            <a:pPr defTabSz="1021506">
              <a:defRPr/>
            </a:pPr>
            <a:r>
              <a:rPr lang="en-US" sz="1200" b="1" dirty="0"/>
              <a:t>Service Recovery</a:t>
            </a:r>
          </a:p>
          <a:p>
            <a:pPr defTabSz="1021506">
              <a:defRPr/>
            </a:pPr>
            <a:r>
              <a:rPr lang="en-US" sz="1200" dirty="0"/>
              <a:t>When mistakes happen, apologize sincerely, act immediately, take initiative, smooth ruffled feathers, let them know you care, and turn the blunder into an opportunity. </a:t>
            </a:r>
          </a:p>
          <a:p>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60</a:t>
            </a:fld>
            <a:endParaRPr lang="en-US"/>
          </a:p>
        </p:txBody>
      </p:sp>
    </p:spTree>
    <p:extLst>
      <p:ext uri="{BB962C8B-B14F-4D97-AF65-F5344CB8AC3E}">
        <p14:creationId xmlns:p14="http://schemas.microsoft.com/office/powerpoint/2010/main" val="388485901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75: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3" name="Google Shape;663;p75: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t>Commissioner Tools</a:t>
            </a:r>
          </a:p>
          <a:p>
            <a:pPr marL="0" lvl="0" indent="0" algn="l" rtl="0">
              <a:spcBef>
                <a:spcPts val="0"/>
              </a:spcBef>
              <a:spcAft>
                <a:spcPts val="0"/>
              </a:spcAft>
              <a:buNone/>
            </a:pPr>
            <a:r>
              <a:rPr lang="en-US" dirty="0"/>
              <a:t>One of our main responsibilities as a commissioner is to </a:t>
            </a:r>
            <a:r>
              <a:rPr lang="en-US" b="1" dirty="0"/>
              <a:t>connect units and record those connections in </a:t>
            </a:r>
            <a:r>
              <a:rPr lang="en-US" b="1" i="1" dirty="0"/>
              <a:t>Commissioner Tools</a:t>
            </a:r>
            <a:r>
              <a:rPr lang="en-US" dirty="0"/>
              <a:t>. </a:t>
            </a:r>
            <a:r>
              <a:rPr lang="en-US" i="1" dirty="0"/>
              <a:t>Commissioner Tools i</a:t>
            </a:r>
            <a:r>
              <a:rPr lang="en-US" dirty="0"/>
              <a:t>s designed to help commissioners fulfill this objective by providing benefits in four areas:</a:t>
            </a:r>
          </a:p>
          <a:p>
            <a:pPr marL="0" lvl="0" indent="0" algn="l" rtl="0">
              <a:spcBef>
                <a:spcPts val="0"/>
              </a:spcBef>
              <a:spcAft>
                <a:spcPts val="0"/>
              </a:spcAft>
              <a:buNone/>
            </a:pPr>
            <a:endParaRPr dirty="0"/>
          </a:p>
          <a:p>
            <a:pPr marL="171450" lvl="0" indent="-171450" algn="l" rtl="0">
              <a:spcBef>
                <a:spcPts val="0"/>
              </a:spcBef>
              <a:spcAft>
                <a:spcPts val="0"/>
              </a:spcAft>
              <a:buFont typeface="Arial" panose="020B0604020202020204" pitchFamily="34" charset="0"/>
              <a:buChar char="•"/>
            </a:pPr>
            <a:r>
              <a:rPr lang="en-US" b="1" i="1" dirty="0"/>
              <a:t>Enabling easy access to actionable information</a:t>
            </a:r>
            <a:endParaRPr b="1" dirty="0"/>
          </a:p>
          <a:p>
            <a:pPr marL="0" lvl="0" indent="0" algn="l" rtl="0">
              <a:spcBef>
                <a:spcPts val="0"/>
              </a:spcBef>
              <a:spcAft>
                <a:spcPts val="0"/>
              </a:spcAft>
              <a:buFont typeface="Arial" panose="020B0604020202020204" pitchFamily="34" charset="0"/>
              <a:buNone/>
            </a:pPr>
            <a:r>
              <a:rPr lang="en-US" dirty="0"/>
              <a:t>Commissioners, in real-time, will use dashboards to view summary information about a unit’s membership, the status of its leaders’ Safeguarding Youth and position-specific training, their participation in district roundtables, and the unit’s current needs and opportunities for improvement. </a:t>
            </a:r>
          </a:p>
          <a:p>
            <a:pPr marL="171450" lvl="0" indent="-171450" algn="l" rtl="0">
              <a:spcBef>
                <a:spcPts val="0"/>
              </a:spcBef>
              <a:spcAft>
                <a:spcPts val="0"/>
              </a:spcAft>
              <a:buFont typeface="Arial" panose="020B0604020202020204" pitchFamily="34" charset="0"/>
              <a:buChar char="•"/>
            </a:pPr>
            <a:r>
              <a:rPr lang="en-US" b="1" i="1" dirty="0"/>
              <a:t>Enabling improved focus on their primary objectives</a:t>
            </a:r>
            <a:endParaRPr b="1" dirty="0"/>
          </a:p>
          <a:p>
            <a:pPr marL="0" indent="0" algn="l">
              <a:buFont typeface="Arial" panose="020B0604020202020204" pitchFamily="34" charset="0"/>
              <a:buNone/>
            </a:pPr>
            <a:r>
              <a:rPr lang="en-US" dirty="0"/>
              <a:t>Commissioners will be able to work together with a unit’s Key 3 to develop unit goals. </a:t>
            </a:r>
            <a:r>
              <a:rPr lang="en-US" sz="1200" b="0" i="0" dirty="0">
                <a:solidFill>
                  <a:srgbClr val="0D0D0D"/>
                </a:solidFill>
                <a:effectLst/>
                <a:highlight>
                  <a:srgbClr val="FFFFFF"/>
                </a:highlight>
                <a:latin typeface="Söhne"/>
              </a:rPr>
              <a:t>This entails recognizing and capitalizing on achievements, aiding the unit in pinpointing areas for enhancement, engaging with the unit to establish their objectives, and providing support for those objectives. Establishing goals is important in planning and enhancing thriving units. Commissioners might collaborate closely with units to establish goals and address challenges. Scheduled meetings with the units ensure adequate groundwork, though multiple sessions might be needed to reach consensus on tailored objectives. The unit maintains complete autonomy in determining the goals, whether they choose to have them detailed, simple, or none at all, with the commissioner available to assist them throughout the process.</a:t>
            </a:r>
            <a:endParaRPr lang="en-US" sz="1200" b="0" dirty="0"/>
          </a:p>
          <a:p>
            <a:pPr marL="171450" lvl="0" indent="-171450" algn="l" rtl="0">
              <a:spcBef>
                <a:spcPts val="0"/>
              </a:spcBef>
              <a:spcAft>
                <a:spcPts val="0"/>
              </a:spcAft>
              <a:buFont typeface="Arial" panose="020B0604020202020204" pitchFamily="34" charset="0"/>
              <a:buChar char="•"/>
            </a:pPr>
            <a:r>
              <a:rPr lang="en-US" b="1" i="1" dirty="0"/>
              <a:t>Supporting roundtable administration and promotion</a:t>
            </a:r>
            <a:endParaRPr b="1" dirty="0"/>
          </a:p>
          <a:p>
            <a:pPr marL="0" lvl="0" indent="0" algn="l" rtl="0">
              <a:spcBef>
                <a:spcPts val="0"/>
              </a:spcBef>
              <a:spcAft>
                <a:spcPts val="0"/>
              </a:spcAft>
              <a:buFont typeface="Arial" panose="020B0604020202020204" pitchFamily="34" charset="0"/>
              <a:buNone/>
            </a:pPr>
            <a:r>
              <a:rPr lang="en-US" dirty="0"/>
              <a:t>Roundtable commissioners will be able to publish dates of upcoming roundtables, agendas, unit participation information, and note key developments. That will enable unit commissioners to promote participation effectively.</a:t>
            </a:r>
          </a:p>
          <a:p>
            <a:pPr marL="171450" lvl="0" indent="-171450" algn="l" rtl="0">
              <a:spcBef>
                <a:spcPts val="0"/>
              </a:spcBef>
              <a:spcAft>
                <a:spcPts val="0"/>
              </a:spcAft>
              <a:buFont typeface="Arial" panose="020B0604020202020204" pitchFamily="34" charset="0"/>
              <a:buChar char="•"/>
            </a:pPr>
            <a:r>
              <a:rPr lang="en-US" b="1" i="1" dirty="0"/>
              <a:t>Supporting commissioner administration</a:t>
            </a:r>
            <a:endParaRPr b="1" dirty="0"/>
          </a:p>
          <a:p>
            <a:pPr marL="0" lvl="0" indent="0" algn="l" rtl="0">
              <a:spcBef>
                <a:spcPts val="0"/>
              </a:spcBef>
              <a:spcAft>
                <a:spcPts val="0"/>
              </a:spcAft>
              <a:buFont typeface="Arial" panose="020B0604020202020204" pitchFamily="34" charset="0"/>
              <a:buNone/>
            </a:pPr>
            <a:r>
              <a:rPr lang="en-US" dirty="0"/>
              <a:t>Administrative commissioners will be able to assign unit commissioners and identify their training needs, as well as identify units that require a commissioner to be assigned to assist them.</a:t>
            </a:r>
            <a:endParaRPr dirty="0"/>
          </a:p>
          <a:p>
            <a:pPr marL="171450" lvl="0" indent="-171450" algn="l" rtl="0">
              <a:spcBef>
                <a:spcPts val="0"/>
              </a:spcBef>
              <a:spcAft>
                <a:spcPts val="0"/>
              </a:spcAft>
              <a:buFont typeface="Arial" panose="020B0604020202020204" pitchFamily="34" charset="0"/>
              <a:buChar char="•"/>
            </a:pPr>
            <a:r>
              <a:rPr lang="en-US" dirty="0"/>
              <a:t>They will also be able to identify newly formed units, allowing them to be assigned a dedicated commissioner. Reports will be available online and can be downloaded in MS Excel format.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i="1" dirty="0"/>
              <a:t>Commissioner Tools</a:t>
            </a:r>
            <a:r>
              <a:rPr lang="en-US" dirty="0"/>
              <a:t> is available to all district and council-commissioned volunteers and professionals. Both are encouraged to become familiar with and use Commissioner Tools to support units more effectively.</a:t>
            </a:r>
            <a:endParaRPr dirty="0"/>
          </a:p>
          <a:p>
            <a:pPr marL="0" lvl="0" indent="0" algn="l" rtl="0">
              <a:spcBef>
                <a:spcPts val="0"/>
              </a:spcBef>
              <a:spcAft>
                <a:spcPts val="0"/>
              </a:spcAft>
              <a:buNone/>
            </a:pPr>
            <a:endParaRPr dirty="0"/>
          </a:p>
        </p:txBody>
      </p:sp>
      <p:sp>
        <p:nvSpPr>
          <p:cNvPr id="664" name="Google Shape;664;p75: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61</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12888" y="342900"/>
            <a:ext cx="3549650" cy="2662238"/>
          </a:xfrm>
        </p:spPr>
      </p:sp>
      <p:sp>
        <p:nvSpPr>
          <p:cNvPr id="3" name="Notes Placeholder 2"/>
          <p:cNvSpPr>
            <a:spLocks noGrp="1"/>
          </p:cNvSpPr>
          <p:nvPr>
            <p:ph type="body" idx="1"/>
          </p:nvPr>
        </p:nvSpPr>
        <p:spPr>
          <a:xfrm>
            <a:off x="685800" y="3345689"/>
            <a:ext cx="5486400" cy="3667334"/>
          </a:xfrm>
        </p:spPr>
        <p:txBody>
          <a:bodyPr/>
          <a:lstStyle/>
          <a:p>
            <a:r>
              <a:rPr lang="en-US" b="1" kern="1200" dirty="0">
                <a:solidFill>
                  <a:schemeClr val="tx1"/>
                </a:solidFill>
                <a:effectLst/>
              </a:rPr>
              <a:t>District Dashboard</a:t>
            </a:r>
          </a:p>
          <a:p>
            <a:r>
              <a:rPr lang="en-US" kern="1200" dirty="0">
                <a:solidFill>
                  <a:schemeClr val="tx1"/>
                </a:solidFill>
                <a:effectLst/>
              </a:rPr>
              <a:t>This is a view of a district dashboard. You will see the organization dashboard after selecting </a:t>
            </a:r>
            <a:r>
              <a:rPr lang="en-US" dirty="0"/>
              <a:t>"Commissioner Tools" in the </a:t>
            </a:r>
            <a:r>
              <a:rPr lang="en-US" dirty="0" err="1"/>
              <a:t>MyScouting</a:t>
            </a:r>
            <a:r>
              <a:rPr lang="en-US" dirty="0"/>
              <a:t> app, available on both web and mobile platforms</a:t>
            </a:r>
            <a:r>
              <a:rPr lang="en-US" kern="1200" dirty="0">
                <a:solidFill>
                  <a:schemeClr val="tx1"/>
                </a:solidFill>
                <a:effectLst/>
              </a:rPr>
              <a:t>. At the top, you will see a list of key district leaders. Notice that they are all underlined and in blue. The names are hyperlinks that provide contact information for each person. The top right section displays the number of units in the district and the number with a commissioner assigned. The commissioner sections display the number of commissioners registered in the district and the number</a:t>
            </a:r>
            <a:r>
              <a:rPr lang="en-US" strike="noStrike" kern="1200" dirty="0">
                <a:solidFill>
                  <a:srgbClr val="FF0000"/>
                </a:solidFill>
                <a:effectLst/>
              </a:rPr>
              <a:t> </a:t>
            </a:r>
            <a:r>
              <a:rPr lang="en-US" kern="1200" dirty="0">
                <a:solidFill>
                  <a:schemeClr val="tx1"/>
                </a:solidFill>
                <a:effectLst/>
              </a:rPr>
              <a:t>assigned to a unit(s).</a:t>
            </a:r>
            <a:endParaRPr lang="en-US" dirty="0"/>
          </a:p>
        </p:txBody>
      </p:sp>
      <p:sp>
        <p:nvSpPr>
          <p:cNvPr id="4" name="Slide Number Placeholder 3"/>
          <p:cNvSpPr>
            <a:spLocks noGrp="1"/>
          </p:cNvSpPr>
          <p:nvPr>
            <p:ph type="sldNum" sz="quarter" idx="5"/>
          </p:nvPr>
        </p:nvSpPr>
        <p:spPr/>
        <p:txBody>
          <a:bodyPr/>
          <a:lstStyle/>
          <a:p>
            <a:fld id="{C885600C-E932-4902-966A-9D4C9E378BAC}" type="slidenum">
              <a:rPr lang="en-US" smtClean="0"/>
              <a:t>62</a:t>
            </a:fld>
            <a:endParaRPr lang="en-US"/>
          </a:p>
        </p:txBody>
      </p:sp>
    </p:spTree>
    <p:extLst>
      <p:ext uri="{BB962C8B-B14F-4D97-AF65-F5344CB8AC3E}">
        <p14:creationId xmlns:p14="http://schemas.microsoft.com/office/powerpoint/2010/main" val="291192680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78013" y="295275"/>
            <a:ext cx="2817812" cy="2112963"/>
          </a:xfrm>
        </p:spPr>
      </p:sp>
      <p:sp>
        <p:nvSpPr>
          <p:cNvPr id="3" name="Notes Placeholder 2"/>
          <p:cNvSpPr>
            <a:spLocks noGrp="1"/>
          </p:cNvSpPr>
          <p:nvPr>
            <p:ph type="body" idx="1"/>
          </p:nvPr>
        </p:nvSpPr>
        <p:spPr>
          <a:xfrm>
            <a:off x="543719" y="2603738"/>
            <a:ext cx="5486400" cy="4847352"/>
          </a:xfrm>
        </p:spPr>
        <p:txBody>
          <a:bodyPr/>
          <a:lstStyle/>
          <a:p>
            <a:r>
              <a:rPr lang="en-US" b="0" strike="noStrike" baseline="0" dirty="0"/>
              <a:t>This section provides a summary of the unit metrics across the district, including the number of units that have met each threshold.  It can be viewed for the current state or by toggling the 3-month and 1-year trends for identifying how that data has changed over time.  Below that is a breakdown of each program by the level of completed metrics.</a:t>
            </a:r>
          </a:p>
          <a:p>
            <a:endParaRPr lang="en-US" b="0" strike="noStrike" baseline="0" dirty="0"/>
          </a:p>
          <a:p>
            <a:r>
              <a:rPr lang="en-US" b="0" strike="noStrike" baseline="0" dirty="0"/>
              <a:t>To understand what each of the metrics are and what the thresholds are, click on the blue circle icon by the Unit Metrics title.  To understand the significance of how these metrics can be used to help units, click on the blue circle icon next to the Overall District Summary title.  In each case, a pop-up message will appear.</a:t>
            </a:r>
          </a:p>
          <a:p>
            <a:endParaRPr lang="en-US" b="0" strike="noStrike" baseline="0" dirty="0"/>
          </a:p>
          <a:p>
            <a:r>
              <a:rPr lang="en-US" b="0" strike="noStrike" baseline="0" dirty="0"/>
              <a:t>When clicking on the Show Details at the bottom of this slide, more information is available, as shown on the next slide.</a:t>
            </a:r>
          </a:p>
        </p:txBody>
      </p:sp>
      <p:sp>
        <p:nvSpPr>
          <p:cNvPr id="4" name="Slide Number Placeholder 3"/>
          <p:cNvSpPr>
            <a:spLocks noGrp="1"/>
          </p:cNvSpPr>
          <p:nvPr>
            <p:ph type="sldNum" sz="quarter" idx="5"/>
          </p:nvPr>
        </p:nvSpPr>
        <p:spPr/>
        <p:txBody>
          <a:bodyPr/>
          <a:lstStyle/>
          <a:p>
            <a:fld id="{C885600C-E932-4902-966A-9D4C9E378BAC}" type="slidenum">
              <a:rPr lang="en-US" smtClean="0"/>
              <a:t>63</a:t>
            </a:fld>
            <a:endParaRPr lang="en-US"/>
          </a:p>
        </p:txBody>
      </p:sp>
    </p:spTree>
    <p:extLst>
      <p:ext uri="{BB962C8B-B14F-4D97-AF65-F5344CB8AC3E}">
        <p14:creationId xmlns:p14="http://schemas.microsoft.com/office/powerpoint/2010/main" val="223351809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84350" y="328613"/>
            <a:ext cx="2897188" cy="2173287"/>
          </a:xfrm>
        </p:spPr>
      </p:sp>
      <p:sp>
        <p:nvSpPr>
          <p:cNvPr id="3" name="Notes Placeholder 2"/>
          <p:cNvSpPr>
            <a:spLocks noGrp="1"/>
          </p:cNvSpPr>
          <p:nvPr>
            <p:ph type="body" idx="1"/>
          </p:nvPr>
        </p:nvSpPr>
        <p:spPr>
          <a:xfrm>
            <a:off x="685800" y="2823265"/>
            <a:ext cx="5486400" cy="3667334"/>
          </a:xfrm>
        </p:spPr>
        <p:txBody>
          <a:bodyPr/>
          <a:lstStyle/>
          <a:p>
            <a:r>
              <a:rPr lang="en-US" b="1" strike="noStrike" baseline="0" dirty="0"/>
              <a:t>Metrics</a:t>
            </a:r>
          </a:p>
          <a:p>
            <a:r>
              <a:rPr lang="en-US" b="0" strike="noStrike" baseline="0" dirty="0"/>
              <a:t>This page shows a breakdown of each metric by the individual Scouting America programs.  This chart is useful for identifying trends across programs and by metric.  District Committees can use this information to provide help among different groups or topics where needed.</a:t>
            </a:r>
          </a:p>
        </p:txBody>
      </p:sp>
      <p:sp>
        <p:nvSpPr>
          <p:cNvPr id="4" name="Slide Number Placeholder 3"/>
          <p:cNvSpPr>
            <a:spLocks noGrp="1"/>
          </p:cNvSpPr>
          <p:nvPr>
            <p:ph type="sldNum" sz="quarter" idx="5"/>
          </p:nvPr>
        </p:nvSpPr>
        <p:spPr/>
        <p:txBody>
          <a:bodyPr/>
          <a:lstStyle/>
          <a:p>
            <a:fld id="{C885600C-E932-4902-966A-9D4C9E378BAC}" type="slidenum">
              <a:rPr lang="en-US" smtClean="0"/>
              <a:t>64</a:t>
            </a:fld>
            <a:endParaRPr lang="en-US"/>
          </a:p>
        </p:txBody>
      </p:sp>
    </p:spTree>
    <p:extLst>
      <p:ext uri="{BB962C8B-B14F-4D97-AF65-F5344CB8AC3E}">
        <p14:creationId xmlns:p14="http://schemas.microsoft.com/office/powerpoint/2010/main" val="29888770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44688" y="406400"/>
            <a:ext cx="3227387" cy="2420938"/>
          </a:xfrm>
        </p:spPr>
      </p:sp>
      <p:sp>
        <p:nvSpPr>
          <p:cNvPr id="3" name="Notes Placeholder 2"/>
          <p:cNvSpPr>
            <a:spLocks noGrp="1"/>
          </p:cNvSpPr>
          <p:nvPr>
            <p:ph type="body" idx="1"/>
          </p:nvPr>
        </p:nvSpPr>
        <p:spPr>
          <a:xfrm>
            <a:off x="815181" y="3045751"/>
            <a:ext cx="5486400" cy="3667334"/>
          </a:xfrm>
        </p:spPr>
        <p:txBody>
          <a:bodyPr/>
          <a:lstStyle/>
          <a:p>
            <a:r>
              <a:rPr lang="en-US" b="1" strike="noStrike" baseline="0" dirty="0"/>
              <a:t>Connection Guides</a:t>
            </a:r>
          </a:p>
          <a:p>
            <a:r>
              <a:rPr lang="en-US" strike="noStrike" baseline="0" dirty="0"/>
              <a:t>Immediately below the metric summary data are Unit Connection Guides.  Details of Unit Connection Guides are covered in another training module, but these are individual guides, by topics as noted, that can assist a commissioner for how to have a meaningful and helpful discussion with unit leaders.</a:t>
            </a:r>
          </a:p>
          <a:p>
            <a:endParaRPr lang="en-US" strike="noStrike" baseline="0" dirty="0"/>
          </a:p>
          <a:p>
            <a:r>
              <a:rPr lang="en-US" sz="1200" b="1" kern="1200" dirty="0">
                <a:solidFill>
                  <a:schemeClr val="tx1"/>
                </a:solidFill>
                <a:effectLst/>
                <a:latin typeface="+mn-lt"/>
                <a:ea typeface="+mn-ea"/>
                <a:cs typeface="+mn-cs"/>
              </a:rPr>
              <a:t>Instructor Note:  </a:t>
            </a:r>
            <a:r>
              <a:rPr lang="en-US" sz="1200" b="1" i="1" kern="1200" dirty="0">
                <a:solidFill>
                  <a:schemeClr val="tx1"/>
                </a:solidFill>
                <a:effectLst/>
                <a:latin typeface="+mn-lt"/>
                <a:ea typeface="+mn-ea"/>
                <a:cs typeface="+mn-cs"/>
              </a:rPr>
              <a:t>Have the class scan the QR code on the slide</a:t>
            </a:r>
            <a:endParaRPr lang="en-US" strike="noStrike" baseline="0" dirty="0"/>
          </a:p>
        </p:txBody>
      </p:sp>
      <p:sp>
        <p:nvSpPr>
          <p:cNvPr id="4" name="Slide Number Placeholder 3"/>
          <p:cNvSpPr>
            <a:spLocks noGrp="1"/>
          </p:cNvSpPr>
          <p:nvPr>
            <p:ph type="sldNum" sz="quarter" idx="5"/>
          </p:nvPr>
        </p:nvSpPr>
        <p:spPr/>
        <p:txBody>
          <a:bodyPr/>
          <a:lstStyle/>
          <a:p>
            <a:fld id="{C885600C-E932-4902-966A-9D4C9E378BAC}" type="slidenum">
              <a:rPr lang="en-US" smtClean="0"/>
              <a:t>65</a:t>
            </a:fld>
            <a:endParaRPr lang="en-US"/>
          </a:p>
        </p:txBody>
      </p:sp>
    </p:spTree>
    <p:extLst>
      <p:ext uri="{BB962C8B-B14F-4D97-AF65-F5344CB8AC3E}">
        <p14:creationId xmlns:p14="http://schemas.microsoft.com/office/powerpoint/2010/main" val="319270332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19275" y="312738"/>
            <a:ext cx="3219450" cy="2414587"/>
          </a:xfrm>
        </p:spPr>
      </p:sp>
      <p:sp>
        <p:nvSpPr>
          <p:cNvPr id="3" name="Notes Placeholder 2"/>
          <p:cNvSpPr>
            <a:spLocks noGrp="1"/>
          </p:cNvSpPr>
          <p:nvPr>
            <p:ph type="body" idx="1"/>
          </p:nvPr>
        </p:nvSpPr>
        <p:spPr>
          <a:xfrm>
            <a:off x="685800" y="3077324"/>
            <a:ext cx="5486400" cy="3667334"/>
          </a:xfrm>
        </p:spPr>
        <p:txBody>
          <a:bodyPr/>
          <a:lstStyle/>
          <a:p>
            <a:r>
              <a:rPr lang="en-US" b="1" dirty="0"/>
              <a:t>Youth Membership</a:t>
            </a:r>
          </a:p>
          <a:p>
            <a:r>
              <a:rPr lang="en-US" b="0" dirty="0"/>
              <a:t>The next several sections, which follow the Unit Connection Guides, provide summaries of each of the Unit Metrics.  The first is Youth Membership and provides an overall snapshot of a district’s youth membership. </a:t>
            </a:r>
            <a:r>
              <a:rPr lang="en-US" b="0" strike="noStrike" baseline="0" dirty="0"/>
              <a:t>More </a:t>
            </a:r>
            <a:r>
              <a:rPr lang="en-US" b="0" dirty="0"/>
              <a:t>details are available, showing membership by each program area, when clicking on the "Show Details"</a:t>
            </a:r>
            <a:r>
              <a:rPr lang="en-US" b="0" strike="noStrike" baseline="0" dirty="0"/>
              <a:t> link.  See the next slide for an example.</a:t>
            </a:r>
            <a:endParaRPr lang="en-US" b="0" strike="sngStrike" baseline="0" dirty="0"/>
          </a:p>
        </p:txBody>
      </p:sp>
      <p:sp>
        <p:nvSpPr>
          <p:cNvPr id="4" name="Slide Number Placeholder 3"/>
          <p:cNvSpPr>
            <a:spLocks noGrp="1"/>
          </p:cNvSpPr>
          <p:nvPr>
            <p:ph type="sldNum" sz="quarter" idx="5"/>
          </p:nvPr>
        </p:nvSpPr>
        <p:spPr/>
        <p:txBody>
          <a:bodyPr/>
          <a:lstStyle/>
          <a:p>
            <a:fld id="{C885600C-E932-4902-966A-9D4C9E378BAC}" type="slidenum">
              <a:rPr lang="en-US" smtClean="0"/>
              <a:t>66</a:t>
            </a:fld>
            <a:endParaRPr lang="en-US"/>
          </a:p>
        </p:txBody>
      </p:sp>
    </p:spTree>
    <p:extLst>
      <p:ext uri="{BB962C8B-B14F-4D97-AF65-F5344CB8AC3E}">
        <p14:creationId xmlns:p14="http://schemas.microsoft.com/office/powerpoint/2010/main" val="74042267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01813" y="279400"/>
            <a:ext cx="3017837" cy="2262188"/>
          </a:xfrm>
        </p:spPr>
      </p:sp>
      <p:sp>
        <p:nvSpPr>
          <p:cNvPr id="3" name="Notes Placeholder 2"/>
          <p:cNvSpPr>
            <a:spLocks noGrp="1"/>
          </p:cNvSpPr>
          <p:nvPr>
            <p:ph type="body" idx="1"/>
          </p:nvPr>
        </p:nvSpPr>
        <p:spPr>
          <a:xfrm>
            <a:off x="871780" y="2966821"/>
            <a:ext cx="5486400" cy="3667334"/>
          </a:xfrm>
        </p:spPr>
        <p:txBody>
          <a:bodyPr/>
          <a:lstStyle/>
          <a:p>
            <a:r>
              <a:rPr lang="en-US" b="1" dirty="0"/>
              <a:t>Membership Detail</a:t>
            </a:r>
          </a:p>
          <a:p>
            <a:r>
              <a:rPr lang="en-US" b="0" dirty="0"/>
              <a:t>Expanding the details displays specific numbers by program and gender. Membership year-over-year changes are also shown.</a:t>
            </a:r>
          </a:p>
        </p:txBody>
      </p:sp>
      <p:sp>
        <p:nvSpPr>
          <p:cNvPr id="4" name="Slide Number Placeholder 3"/>
          <p:cNvSpPr>
            <a:spLocks noGrp="1"/>
          </p:cNvSpPr>
          <p:nvPr>
            <p:ph type="sldNum" sz="quarter" idx="5"/>
          </p:nvPr>
        </p:nvSpPr>
        <p:spPr/>
        <p:txBody>
          <a:bodyPr/>
          <a:lstStyle/>
          <a:p>
            <a:fld id="{C885600C-E932-4902-966A-9D4C9E378BAC}" type="slidenum">
              <a:rPr lang="en-US" smtClean="0"/>
              <a:t>67</a:t>
            </a:fld>
            <a:endParaRPr lang="en-US"/>
          </a:p>
        </p:txBody>
      </p:sp>
    </p:spTree>
    <p:extLst>
      <p:ext uri="{BB962C8B-B14F-4D97-AF65-F5344CB8AC3E}">
        <p14:creationId xmlns:p14="http://schemas.microsoft.com/office/powerpoint/2010/main" val="282106272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863725" y="342900"/>
            <a:ext cx="2801938" cy="2101850"/>
          </a:xfrm>
        </p:spPr>
      </p:sp>
      <p:sp>
        <p:nvSpPr>
          <p:cNvPr id="3" name="Notes Placeholder 2"/>
          <p:cNvSpPr>
            <a:spLocks noGrp="1"/>
          </p:cNvSpPr>
          <p:nvPr>
            <p:ph type="body" idx="1"/>
          </p:nvPr>
        </p:nvSpPr>
        <p:spPr>
          <a:xfrm>
            <a:off x="685800" y="2823265"/>
            <a:ext cx="5486400" cy="3667334"/>
          </a:xfrm>
        </p:spPr>
        <p:txBody>
          <a:bodyPr/>
          <a:lstStyle/>
          <a:p>
            <a:r>
              <a:rPr lang="en-US" b="1" dirty="0"/>
              <a:t>Advancement Data</a:t>
            </a:r>
          </a:p>
          <a:p>
            <a:r>
              <a:rPr lang="en-US" b="0" dirty="0"/>
              <a:t>Advancement data follows the membership data.  Expanding the advancement section displays information by program, showing trends of how the youth in the district are advancing.</a:t>
            </a:r>
          </a:p>
        </p:txBody>
      </p:sp>
      <p:sp>
        <p:nvSpPr>
          <p:cNvPr id="4" name="Slide Number Placeholder 3"/>
          <p:cNvSpPr>
            <a:spLocks noGrp="1"/>
          </p:cNvSpPr>
          <p:nvPr>
            <p:ph type="sldNum" sz="quarter" idx="5"/>
          </p:nvPr>
        </p:nvSpPr>
        <p:spPr/>
        <p:txBody>
          <a:bodyPr/>
          <a:lstStyle/>
          <a:p>
            <a:fld id="{C885600C-E932-4902-966A-9D4C9E378BAC}" type="slidenum">
              <a:rPr lang="en-US" smtClean="0"/>
              <a:t>68</a:t>
            </a:fld>
            <a:endParaRPr lang="en-US"/>
          </a:p>
        </p:txBody>
      </p:sp>
    </p:spTree>
    <p:extLst>
      <p:ext uri="{BB962C8B-B14F-4D97-AF65-F5344CB8AC3E}">
        <p14:creationId xmlns:p14="http://schemas.microsoft.com/office/powerpoint/2010/main" val="111169832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03425" y="279400"/>
            <a:ext cx="2851150" cy="2138363"/>
          </a:xfrm>
        </p:spPr>
      </p:sp>
      <p:sp>
        <p:nvSpPr>
          <p:cNvPr id="3" name="Notes Placeholder 2"/>
          <p:cNvSpPr>
            <a:spLocks noGrp="1"/>
          </p:cNvSpPr>
          <p:nvPr>
            <p:ph type="body" idx="1"/>
          </p:nvPr>
        </p:nvSpPr>
        <p:spPr>
          <a:xfrm>
            <a:off x="685800" y="2823265"/>
            <a:ext cx="5486400" cy="3667334"/>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1" dirty="0">
                <a:ea typeface="Calibri" panose="020F0502020204030204" pitchFamily="34" charset="0"/>
                <a:cs typeface="Times New Roman" panose="02020603050405020304" pitchFamily="18" charset="0"/>
              </a:rPr>
              <a:t>Volunteer Leadership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1" dirty="0">
                <a:ea typeface="Calibri" panose="020F0502020204030204" pitchFamily="34" charset="0"/>
                <a:cs typeface="Times New Roman" panose="02020603050405020304" pitchFamily="18" charset="0"/>
              </a:rPr>
              <a:t>Further down the dashboard, you will see ‘Volunteer Leadership’. </a:t>
            </a:r>
            <a:r>
              <a:rPr lang="en-US" altLang="en-US" b="0" dirty="0">
                <a:ea typeface="Calibri" panose="020F0502020204030204" pitchFamily="34" charset="0"/>
                <a:cs typeface="Times New Roman" panose="02020603050405020304" pitchFamily="18" charset="0"/>
              </a:rPr>
              <a:t>This </a:t>
            </a:r>
            <a:r>
              <a:rPr lang="en-US" altLang="en-US" dirty="0">
                <a:ea typeface="Calibri" panose="020F0502020204030204" pitchFamily="34" charset="0"/>
                <a:cs typeface="Times New Roman" panose="02020603050405020304" pitchFamily="18" charset="0"/>
              </a:rPr>
              <a:t>section highlights the total number of registered adults, followed by details on training. At a glance, the district staff can note if units need leaders to complete necessary training, particularly Safeguarding Youth training.  To view the details of what leaders are missing in training, click the ‘Download Report’ link.  These two reports can be printed for use during an upcoming unit leader visit for helpful discussion.</a:t>
            </a:r>
          </a:p>
          <a:p>
            <a:endParaRPr lang="en-US" sz="1600" dirty="0"/>
          </a:p>
        </p:txBody>
      </p:sp>
      <p:sp>
        <p:nvSpPr>
          <p:cNvPr id="4" name="Slide Number Placeholder 3"/>
          <p:cNvSpPr>
            <a:spLocks noGrp="1"/>
          </p:cNvSpPr>
          <p:nvPr>
            <p:ph type="sldNum" sz="quarter" idx="5"/>
          </p:nvPr>
        </p:nvSpPr>
        <p:spPr/>
        <p:txBody>
          <a:bodyPr/>
          <a:lstStyle/>
          <a:p>
            <a:fld id="{C885600C-E932-4902-966A-9D4C9E378BAC}" type="slidenum">
              <a:rPr lang="en-US" smtClean="0"/>
              <a:t>69</a:t>
            </a:fld>
            <a:endParaRPr lang="en-US"/>
          </a:p>
        </p:txBody>
      </p:sp>
    </p:spTree>
    <p:extLst>
      <p:ext uri="{BB962C8B-B14F-4D97-AF65-F5344CB8AC3E}">
        <p14:creationId xmlns:p14="http://schemas.microsoft.com/office/powerpoint/2010/main" val="146445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Our Methods</a:t>
            </a:r>
          </a:p>
          <a:p>
            <a:pPr marL="171450" indent="-171450">
              <a:buFont typeface="Arial" panose="020B0604020202020204" pitchFamily="34" charset="0"/>
              <a:buChar char="•"/>
            </a:pPr>
            <a:r>
              <a:rPr lang="en-US" sz="1200" b="0" dirty="0"/>
              <a:t>Objective Metrics</a:t>
            </a:r>
          </a:p>
          <a:p>
            <a:pPr marL="171450" indent="-171450">
              <a:buFont typeface="Arial" panose="020B0604020202020204" pitchFamily="34" charset="0"/>
              <a:buChar char="•"/>
            </a:pPr>
            <a:r>
              <a:rPr lang="en-US" sz="1200" b="0" dirty="0"/>
              <a:t>Unit Connections</a:t>
            </a:r>
          </a:p>
          <a:p>
            <a:pPr marL="171450" indent="-171450">
              <a:buFont typeface="Arial" panose="020B0604020202020204" pitchFamily="34" charset="0"/>
              <a:buChar char="•"/>
            </a:pPr>
            <a:r>
              <a:rPr lang="en-US" sz="1200" b="0" dirty="0"/>
              <a:t>The Key 3</a:t>
            </a:r>
          </a:p>
          <a:p>
            <a:pPr marL="171450" indent="-171450">
              <a:buFont typeface="Arial" panose="020B0604020202020204" pitchFamily="34" charset="0"/>
              <a:buChar char="•"/>
            </a:pPr>
            <a:r>
              <a:rPr lang="en-US" sz="1200" b="0" dirty="0"/>
              <a:t>Impact, Not Activity</a:t>
            </a:r>
          </a:p>
          <a:p>
            <a:pPr marL="171450" indent="-171450">
              <a:buFont typeface="Arial" panose="020B0604020202020204" pitchFamily="34" charset="0"/>
              <a:buChar char="•"/>
            </a:pPr>
            <a:r>
              <a:rPr lang="en-US" sz="1200" b="0" dirty="0"/>
              <a:t>Grow Partnerships</a:t>
            </a:r>
          </a:p>
          <a:p>
            <a:pPr marL="171450" indent="-171450">
              <a:buFont typeface="Arial" panose="020B0604020202020204" pitchFamily="34" charset="0"/>
              <a:buChar char="•"/>
            </a:pPr>
            <a:r>
              <a:rPr lang="en-US" sz="1200" b="0" dirty="0"/>
              <a:t>Change the Way We Work Together</a:t>
            </a:r>
          </a:p>
          <a:p>
            <a:pPr marL="0" indent="0"/>
            <a:endParaRPr lang="en-US" b="1" dirty="0">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mn-lt"/>
                <a:ea typeface="+mn-ea"/>
                <a:cs typeface="+mn-cs"/>
              </a:rPr>
              <a:t>Commissioners review objective metrics and have meaningful conversations with unit leaders, listening carefully to the needs and concerns of unit leaders.  Commissioners are not there to grade or score or tell unit leaders what to do. Instead, they collaborate with the unit Key 3 to ensure the unit's success.  Because we often lack a sufficient number of commissioners, commissioners should partner with units that have the greatest need for support. Helping unit leaders achieve their vision will grow meaningful partnerships between commissioners and unit leaders.</a:t>
            </a:r>
          </a:p>
          <a:p>
            <a:r>
              <a:rPr lang="en-US" sz="1200" kern="1200" dirty="0">
                <a:solidFill>
                  <a:schemeClr val="tx1"/>
                </a:solidFill>
                <a:effectLst/>
                <a:latin typeface="+mn-lt"/>
                <a:ea typeface="+mn-ea"/>
                <a:cs typeface="+mn-cs"/>
              </a:rPr>
              <a:t> </a:t>
            </a: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r>
              <a:rPr lang="en-US" dirty="0">
                <a:latin typeface="Calibri" panose="020F0502020204030204" pitchFamily="34" charset="0"/>
                <a:ea typeface="Calibri" panose="020F0502020204030204" pitchFamily="34" charset="0"/>
                <a:cs typeface="Calibri" panose="020F0502020204030204" pitchFamily="34" charset="0"/>
              </a:rPr>
              <a:t>It is an honor to serve as a commissioner.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600" b="0" i="0" u="none" strike="noStrike" cap="none" smtClean="0">
                <a:solidFill>
                  <a:schemeClr val="dk1"/>
                </a:solidFill>
                <a:latin typeface="Calibri"/>
                <a:ea typeface="Calibri"/>
                <a:cs typeface="Calibri"/>
                <a:sym typeface="Calibri"/>
              </a:rPr>
              <a:t>7</a:t>
            </a:fld>
            <a:endParaRPr lang="en-US" sz="16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44331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792288" y="215900"/>
            <a:ext cx="3051175" cy="2289175"/>
          </a:xfrm>
        </p:spPr>
      </p:sp>
      <p:sp>
        <p:nvSpPr>
          <p:cNvPr id="3" name="Notes Placeholder 2"/>
          <p:cNvSpPr>
            <a:spLocks noGrp="1"/>
          </p:cNvSpPr>
          <p:nvPr>
            <p:ph type="body" idx="1"/>
          </p:nvPr>
        </p:nvSpPr>
        <p:spPr>
          <a:xfrm>
            <a:off x="685800" y="2823264"/>
            <a:ext cx="5486400" cy="5148770"/>
          </a:xfrm>
        </p:spPr>
        <p:txBody>
          <a:bodyPr/>
          <a:lstStyle/>
          <a:p>
            <a:r>
              <a:rPr lang="en-US" altLang="en-US" b="1" dirty="0">
                <a:ea typeface="Calibri" panose="020F0502020204030204" pitchFamily="34" charset="0"/>
                <a:cs typeface="Times New Roman" panose="02020603050405020304" pitchFamily="18" charset="0"/>
              </a:rPr>
              <a:t>Roundtable</a:t>
            </a:r>
          </a:p>
          <a:p>
            <a:r>
              <a:rPr lang="en-US" altLang="en-US" b="0" dirty="0">
                <a:ea typeface="Calibri" panose="020F0502020204030204" pitchFamily="34" charset="0"/>
                <a:cs typeface="Times New Roman" panose="02020603050405020304" pitchFamily="18" charset="0"/>
              </a:rPr>
              <a:t>Further down the dashboard is the roundtable information.  </a:t>
            </a:r>
            <a:r>
              <a:rPr lang="en-US" altLang="en-US" dirty="0">
                <a:ea typeface="Calibri" panose="020F0502020204030204" pitchFamily="34" charset="0"/>
                <a:cs typeface="Times New Roman" panose="02020603050405020304" pitchFamily="18" charset="0"/>
              </a:rPr>
              <a:t>At the top of this section is the attendance record for the past three months.  If you need more details, click on 'Download Report'</a:t>
            </a:r>
            <a:r>
              <a:rPr lang="en-US" altLang="en-US" b="1" dirty="0">
                <a:ea typeface="Calibri" panose="020F0502020204030204" pitchFamily="34" charset="0"/>
                <a:cs typeface="Times New Roman" panose="02020603050405020304" pitchFamily="18" charset="0"/>
              </a:rPr>
              <a:t>.</a:t>
            </a:r>
          </a:p>
          <a:p>
            <a:endParaRPr lang="en-US" altLang="en-US" b="1" dirty="0">
              <a:ea typeface="Calibri" panose="020F0502020204030204" pitchFamily="34" charset="0"/>
              <a:cs typeface="Times New Roman" panose="02020603050405020304" pitchFamily="18" charset="0"/>
            </a:endParaRPr>
          </a:p>
          <a:p>
            <a:pPr>
              <a:lnSpc>
                <a:spcPct val="107000"/>
              </a:lnSpc>
              <a:spcBef>
                <a:spcPct val="0"/>
              </a:spcBef>
              <a:spcAft>
                <a:spcPts val="800"/>
              </a:spcAft>
            </a:pPr>
            <a:r>
              <a:rPr lang="en-US" altLang="en-US" dirty="0">
                <a:ea typeface="Calibri" panose="020F0502020204030204" pitchFamily="34" charset="0"/>
                <a:cs typeface="Times New Roman" panose="02020603050405020304" pitchFamily="18" charset="0"/>
              </a:rPr>
              <a:t>Knowing if units are participating in roundtable is important.  If leaders are not attending roundtable, this would be an excellent conversation to have with the units who are not attending.  By having at least one person attend a Roundtable meeting each month, useful information can be brought back to the unit to help strengthen the unit’s program for their youth.</a:t>
            </a:r>
          </a:p>
          <a:p>
            <a:r>
              <a:rPr lang="en-US" altLang="en-US" dirty="0">
                <a:ea typeface="Calibri" panose="020F0502020204030204" pitchFamily="34" charset="0"/>
                <a:cs typeface="Times New Roman" panose="02020603050405020304" pitchFamily="18" charset="0"/>
              </a:rPr>
              <a:t>You’ll also note in this section when the </a:t>
            </a:r>
            <a:r>
              <a:rPr lang="en-US" altLang="en-US" b="1" dirty="0">
                <a:ea typeface="Calibri" panose="020F0502020204030204" pitchFamily="34" charset="0"/>
                <a:cs typeface="Times New Roman" panose="02020603050405020304" pitchFamily="18" charset="0"/>
              </a:rPr>
              <a:t>Next</a:t>
            </a:r>
            <a:r>
              <a:rPr lang="en-US" altLang="en-US" dirty="0">
                <a:ea typeface="Calibri" panose="020F0502020204030204" pitchFamily="34" charset="0"/>
                <a:cs typeface="Times New Roman" panose="02020603050405020304" pitchFamily="18" charset="0"/>
              </a:rPr>
              <a:t> </a:t>
            </a:r>
            <a:r>
              <a:rPr lang="en-US" altLang="en-US" b="1" dirty="0">
                <a:ea typeface="Calibri" panose="020F0502020204030204" pitchFamily="34" charset="0"/>
                <a:cs typeface="Times New Roman" panose="02020603050405020304" pitchFamily="18" charset="0"/>
              </a:rPr>
              <a:t>Roundtable </a:t>
            </a:r>
            <a:r>
              <a:rPr lang="en-US" altLang="en-US" dirty="0">
                <a:ea typeface="Calibri" panose="020F0502020204030204" pitchFamily="34" charset="0"/>
                <a:cs typeface="Times New Roman" panose="02020603050405020304" pitchFamily="18" charset="0"/>
              </a:rPr>
              <a:t>meeting is, where it’s held, a single click to view a map of the location, a virtual meeting link if the district uses that option, and even who the RT commissioner is, which you can contact simply by clicking on their name for any necessary information. </a:t>
            </a:r>
          </a:p>
          <a:p>
            <a:endParaRPr lang="en-US" sz="1600" dirty="0"/>
          </a:p>
        </p:txBody>
      </p:sp>
      <p:sp>
        <p:nvSpPr>
          <p:cNvPr id="4" name="Slide Number Placeholder 3"/>
          <p:cNvSpPr>
            <a:spLocks noGrp="1"/>
          </p:cNvSpPr>
          <p:nvPr>
            <p:ph type="sldNum" sz="quarter" idx="5"/>
          </p:nvPr>
        </p:nvSpPr>
        <p:spPr/>
        <p:txBody>
          <a:bodyPr/>
          <a:lstStyle/>
          <a:p>
            <a:fld id="{C885600C-E932-4902-966A-9D4C9E378BAC}" type="slidenum">
              <a:rPr lang="en-US" smtClean="0"/>
              <a:t>70</a:t>
            </a:fld>
            <a:endParaRPr lang="en-US"/>
          </a:p>
        </p:txBody>
      </p:sp>
    </p:spTree>
    <p:extLst>
      <p:ext uri="{BB962C8B-B14F-4D97-AF65-F5344CB8AC3E}">
        <p14:creationId xmlns:p14="http://schemas.microsoft.com/office/powerpoint/2010/main" val="298634833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7EA352-A7E4-6FE3-A71C-796AAE71DE3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EAFAFED-990F-C082-551F-D728897FEFC7}"/>
              </a:ext>
            </a:extLst>
          </p:cNvPr>
          <p:cNvSpPr>
            <a:spLocks noGrp="1" noRot="1" noChangeAspect="1"/>
          </p:cNvSpPr>
          <p:nvPr>
            <p:ph type="sldImg"/>
          </p:nvPr>
        </p:nvSpPr>
        <p:spPr>
          <a:xfrm>
            <a:off x="1736725" y="228600"/>
            <a:ext cx="3384550" cy="2538413"/>
          </a:xfrm>
        </p:spPr>
      </p:sp>
      <p:sp>
        <p:nvSpPr>
          <p:cNvPr id="3" name="Notes Placeholder 2">
            <a:extLst>
              <a:ext uri="{FF2B5EF4-FFF2-40B4-BE49-F238E27FC236}">
                <a16:creationId xmlns:a16="http://schemas.microsoft.com/office/drawing/2014/main" id="{169A42CA-2E50-398F-D0B7-582920F6D3B0}"/>
              </a:ext>
            </a:extLst>
          </p:cNvPr>
          <p:cNvSpPr>
            <a:spLocks noGrp="1"/>
          </p:cNvSpPr>
          <p:nvPr>
            <p:ph type="body" idx="1"/>
          </p:nvPr>
        </p:nvSpPr>
        <p:spPr>
          <a:xfrm>
            <a:off x="395785" y="3002507"/>
            <a:ext cx="5923128" cy="5322627"/>
          </a:xfrm>
        </p:spPr>
        <p:txBody>
          <a:bodyPr/>
          <a:lstStyle/>
          <a:p>
            <a:pPr marL="0" lvl="0" indent="0" algn="l" rtl="0">
              <a:spcBef>
                <a:spcPts val="0"/>
              </a:spcBef>
              <a:spcAft>
                <a:spcPts val="0"/>
              </a:spcAft>
              <a:buNone/>
            </a:pPr>
            <a:r>
              <a:rPr lang="en-US" b="1" dirty="0"/>
              <a:t>Trends</a:t>
            </a:r>
          </a:p>
          <a:p>
            <a:pPr marL="0" lvl="0" indent="0" algn="l" rtl="0">
              <a:spcBef>
                <a:spcPts val="0"/>
              </a:spcBef>
              <a:spcAft>
                <a:spcPts val="0"/>
              </a:spcAft>
              <a:buNone/>
            </a:pPr>
            <a:r>
              <a:rPr lang="en-US" dirty="0"/>
              <a:t>Here is more helpful information that will have information to make it easier for district commissioners and other administrative commissioners to identify where to focus attention.</a:t>
            </a:r>
          </a:p>
          <a:p>
            <a:pPr marL="0" lvl="0" indent="0" algn="l" rtl="0">
              <a:spcBef>
                <a:spcPts val="0"/>
              </a:spcBef>
              <a:spcAft>
                <a:spcPts val="0"/>
              </a:spcAft>
              <a:buNone/>
            </a:pPr>
            <a:endParaRPr lang="en-US" dirty="0"/>
          </a:p>
          <a:p>
            <a:pPr marL="0" lvl="0" indent="0" algn="l" rtl="0">
              <a:spcBef>
                <a:spcPts val="0"/>
              </a:spcBef>
              <a:spcAft>
                <a:spcPts val="0"/>
              </a:spcAft>
              <a:buNone/>
            </a:pPr>
            <a:r>
              <a:rPr lang="en-US" b="0" dirty="0"/>
              <a:t>Note at the top that either the current metric data will display, or if toggled, 3-month and one-year trends will display.  In the middle is a summary of all units with a grouping of three sections – those that meet 0-2 metrics, three metrics, or 4-5.  These three groupings correspond to historical data related to unit renewals.  Those meeting 4-5 metrics renew at a rate of 99% or greater.  Those meeting 3 metrics renew at 95% or greater.  If only 0-2 metrics are met, the renewal rate can be as low as 70%.  Finally, the bar graphs below are broken in specific program areas for visual aid to help identify various trends and units that may need the most help.</a:t>
            </a:r>
          </a:p>
          <a:p>
            <a:pPr marL="0" lvl="0" indent="0" algn="l" rtl="0">
              <a:spcBef>
                <a:spcPts val="0"/>
              </a:spcBef>
              <a:spcAft>
                <a:spcPts val="0"/>
              </a:spcAft>
              <a:buNone/>
            </a:pPr>
            <a:endParaRPr lang="en-US" b="0" dirty="0"/>
          </a:p>
          <a:p>
            <a:pPr marL="0" lvl="0" indent="0" algn="l" rtl="0">
              <a:spcBef>
                <a:spcPts val="0"/>
              </a:spcBef>
              <a:spcAft>
                <a:spcPts val="0"/>
              </a:spcAft>
              <a:buNone/>
            </a:pPr>
            <a:r>
              <a:rPr lang="en-US" b="0" dirty="0"/>
              <a:t>The colors are neutral in meaning and also to aid those who may be color-blind.</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Given this overview, district commissioners may want to explore the 0-2 Metrics Completed section to determine if any action is needed and also prioritize commissioner assignments.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 blue cloud/arrow icon in the top right corner indicates that additional details are available. With a single click, the next slide shows an example of the report that will be available.</a:t>
            </a:r>
          </a:p>
          <a:p>
            <a:pPr marL="0" lvl="0" indent="0" algn="l" rtl="0">
              <a:spcBef>
                <a:spcPts val="0"/>
              </a:spcBef>
              <a:spcAft>
                <a:spcPts val="0"/>
              </a:spcAft>
              <a:buNone/>
            </a:pPr>
            <a:endParaRPr lang="en-US" dirty="0"/>
          </a:p>
          <a:p>
            <a:pPr lvl="0"/>
            <a:r>
              <a:rPr lang="en-US" dirty="0"/>
              <a:t> </a:t>
            </a:r>
            <a:r>
              <a:rPr lang="en-US" b="1" dirty="0"/>
              <a:t>[Click]  </a:t>
            </a:r>
            <a:r>
              <a:rPr lang="en-US" dirty="0"/>
              <a:t>The questions to the side are ones to consider for how to best use the information on these slides for your district.  Administrative commissioners play a crucial role in managing their limited resources.  These questions either the DC and/or the ADC will need to consider for identifying where the opportunities are to provide the best help across the district.</a:t>
            </a:r>
          </a:p>
        </p:txBody>
      </p:sp>
      <p:sp>
        <p:nvSpPr>
          <p:cNvPr id="4" name="Slide Number Placeholder 3">
            <a:extLst>
              <a:ext uri="{FF2B5EF4-FFF2-40B4-BE49-F238E27FC236}">
                <a16:creationId xmlns:a16="http://schemas.microsoft.com/office/drawing/2014/main" id="{D93E497A-4F97-DDA5-059C-C4EF10BA3D72}"/>
              </a:ext>
            </a:extLst>
          </p:cNvPr>
          <p:cNvSpPr>
            <a:spLocks noGrp="1"/>
          </p:cNvSpPr>
          <p:nvPr>
            <p:ph type="sldNum" sz="quarter" idx="5"/>
          </p:nvPr>
        </p:nvSpPr>
        <p:spPr/>
        <p:txBody>
          <a:bodyPr/>
          <a:lstStyle/>
          <a:p>
            <a:fld id="{F06F1E2C-846B-4C69-BFAF-945BAA7926A3}" type="slidenum">
              <a:rPr lang="en-US" smtClean="0"/>
              <a:t>71</a:t>
            </a:fld>
            <a:endParaRPr lang="en-US"/>
          </a:p>
        </p:txBody>
      </p:sp>
    </p:spTree>
    <p:extLst>
      <p:ext uri="{BB962C8B-B14F-4D97-AF65-F5344CB8AC3E}">
        <p14:creationId xmlns:p14="http://schemas.microsoft.com/office/powerpoint/2010/main" val="9272013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58B6B7-B064-86DA-BDA6-AD2B6D8ECB9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B04820-B3E3-A214-13E4-7313B3A8AD7A}"/>
              </a:ext>
            </a:extLst>
          </p:cNvPr>
          <p:cNvSpPr>
            <a:spLocks noGrp="1" noRot="1" noChangeAspect="1"/>
          </p:cNvSpPr>
          <p:nvPr>
            <p:ph type="sldImg"/>
          </p:nvPr>
        </p:nvSpPr>
        <p:spPr>
          <a:xfrm>
            <a:off x="1255713" y="630238"/>
            <a:ext cx="4114800" cy="3086100"/>
          </a:xfrm>
        </p:spPr>
      </p:sp>
      <p:sp>
        <p:nvSpPr>
          <p:cNvPr id="3" name="Notes Placeholder 2">
            <a:extLst>
              <a:ext uri="{FF2B5EF4-FFF2-40B4-BE49-F238E27FC236}">
                <a16:creationId xmlns:a16="http://schemas.microsoft.com/office/drawing/2014/main" id="{79492682-D691-B7C0-B447-7796FC4CD671}"/>
              </a:ext>
            </a:extLst>
          </p:cNvPr>
          <p:cNvSpPr>
            <a:spLocks noGrp="1"/>
          </p:cNvSpPr>
          <p:nvPr>
            <p:ph type="body" idx="1"/>
          </p:nvPr>
        </p:nvSpPr>
        <p:spPr/>
        <p:txBody>
          <a:bodyPr/>
          <a:lstStyle/>
          <a:p>
            <a:pPr marL="0" lvl="0" indent="0" algn="l" rtl="0">
              <a:spcBef>
                <a:spcPts val="0"/>
              </a:spcBef>
              <a:spcAft>
                <a:spcPts val="0"/>
              </a:spcAft>
              <a:buNone/>
            </a:pPr>
            <a:r>
              <a:rPr lang="en-US" b="1" dirty="0"/>
              <a:t>Unit Metrics</a:t>
            </a:r>
          </a:p>
          <a:p>
            <a:pPr marL="0" lvl="0" indent="0" algn="l" rtl="0">
              <a:spcBef>
                <a:spcPts val="0"/>
              </a:spcBef>
              <a:spcAft>
                <a:spcPts val="0"/>
              </a:spcAft>
              <a:buNone/>
            </a:pPr>
            <a:r>
              <a:rPr lang="en-US" dirty="0"/>
              <a:t>Here is an example of a Unit Metrics report. </a:t>
            </a:r>
          </a:p>
          <a:p>
            <a:pPr marL="0" lvl="0" indent="0" algn="l" rtl="0">
              <a:spcBef>
                <a:spcPts val="0"/>
              </a:spcBef>
              <a:spcAft>
                <a:spcPts val="0"/>
              </a:spcAft>
              <a:buNone/>
            </a:pPr>
            <a:endParaRPr lang="en-US" dirty="0"/>
          </a:p>
          <a:p>
            <a:pPr marL="0" lvl="0" indent="0" algn="l" rtl="0">
              <a:spcBef>
                <a:spcPts val="0"/>
              </a:spcBef>
              <a:spcAft>
                <a:spcPts val="0"/>
              </a:spcAft>
              <a:buNone/>
            </a:pPr>
            <a:r>
              <a:rPr lang="en-US" b="0" dirty="0"/>
              <a:t>Note that all units will display, including which are new and how recently they became a new unit.  Across the top information is arranged in three groupings. </a:t>
            </a:r>
            <a:r>
              <a:rPr lang="en-US" b="1" dirty="0">
                <a:solidFill>
                  <a:srgbClr val="FF0000"/>
                </a:solidFill>
              </a:rPr>
              <a:t> </a:t>
            </a:r>
            <a:r>
              <a:rPr lang="en-US" b="0" dirty="0"/>
              <a:t>The first is a summary of each metric and which have been met for each unit. </a:t>
            </a:r>
            <a:r>
              <a:rPr lang="en-US" b="1" dirty="0">
                <a:solidFill>
                  <a:srgbClr val="FF0000"/>
                </a:solidFill>
              </a:rPr>
              <a:t> </a:t>
            </a:r>
            <a:r>
              <a:rPr lang="en-US" b="0" dirty="0"/>
              <a:t>Next is a Metric Summary.  </a:t>
            </a:r>
            <a:r>
              <a:rPr lang="en-US" b="1" dirty="0">
                <a:solidFill>
                  <a:srgbClr val="FF0000"/>
                </a:solidFill>
              </a:rPr>
              <a:t> </a:t>
            </a:r>
            <a:r>
              <a:rPr lang="en-US" b="0" dirty="0"/>
              <a:t>The last grouping are each of the metrics but showing the specific detailed data for those metrics, including retention.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Please note that the column labeled “Metric Summary” can be used to suggest opportunities to provide unit support in one or more areas. This column is NOT a score and should not be used for rating or ranking units.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In addition, a district commissioner might wish to look at the metric columns to determine if there are areas of focus that could be addressed by the district.  </a:t>
            </a:r>
          </a:p>
          <a:p>
            <a:pPr marL="0" lvl="0" indent="0" algn="l" rtl="0">
              <a:spcBef>
                <a:spcPts val="0"/>
              </a:spcBef>
              <a:spcAft>
                <a:spcPts val="0"/>
              </a:spcAft>
              <a:buNone/>
            </a:pPr>
            <a:endParaRPr lang="en-US" dirty="0"/>
          </a:p>
          <a:p>
            <a:pPr marL="0" lvl="0" indent="0" algn="l" rtl="0">
              <a:spcBef>
                <a:spcPts val="0"/>
              </a:spcBef>
              <a:spcAft>
                <a:spcPts val="0"/>
              </a:spcAft>
              <a:buNone/>
            </a:pPr>
            <a:r>
              <a:rPr lang="en-US" b="1" dirty="0"/>
              <a:t>[Click]  </a:t>
            </a:r>
            <a:r>
              <a:rPr lang="en-US" dirty="0"/>
              <a:t>More questions.  </a:t>
            </a:r>
            <a:r>
              <a:rPr lang="en-US" b="1" dirty="0"/>
              <a:t>[Click]  </a:t>
            </a:r>
            <a:r>
              <a:rPr lang="en-US" dirty="0"/>
              <a:t>More questions</a:t>
            </a:r>
          </a:p>
          <a:p>
            <a:endParaRPr lang="en-US" dirty="0"/>
          </a:p>
        </p:txBody>
      </p:sp>
      <p:sp>
        <p:nvSpPr>
          <p:cNvPr id="4" name="Slide Number Placeholder 3">
            <a:extLst>
              <a:ext uri="{FF2B5EF4-FFF2-40B4-BE49-F238E27FC236}">
                <a16:creationId xmlns:a16="http://schemas.microsoft.com/office/drawing/2014/main" id="{95785396-BEAF-9E46-4752-E43571F98FA9}"/>
              </a:ext>
            </a:extLst>
          </p:cNvPr>
          <p:cNvSpPr>
            <a:spLocks noGrp="1"/>
          </p:cNvSpPr>
          <p:nvPr>
            <p:ph type="sldNum" sz="quarter" idx="5"/>
          </p:nvPr>
        </p:nvSpPr>
        <p:spPr/>
        <p:txBody>
          <a:bodyPr/>
          <a:lstStyle/>
          <a:p>
            <a:fld id="{F06F1E2C-846B-4C69-BFAF-945BAA7926A3}" type="slidenum">
              <a:rPr lang="en-US" smtClean="0"/>
              <a:t>72</a:t>
            </a:fld>
            <a:endParaRPr lang="en-US"/>
          </a:p>
        </p:txBody>
      </p:sp>
    </p:spTree>
    <p:extLst>
      <p:ext uri="{BB962C8B-B14F-4D97-AF65-F5344CB8AC3E}">
        <p14:creationId xmlns:p14="http://schemas.microsoft.com/office/powerpoint/2010/main" val="7964270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84357E-C618-A682-C303-45FB125335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48CDDA9-A62C-B654-84E8-8F1CFC8E4CD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5F823D-380C-2123-AE06-DD65D894C1EB}"/>
              </a:ext>
            </a:extLst>
          </p:cNvPr>
          <p:cNvSpPr>
            <a:spLocks noGrp="1"/>
          </p:cNvSpPr>
          <p:nvPr>
            <p:ph type="body" idx="1"/>
          </p:nvPr>
        </p:nvSpPr>
        <p:spPr/>
        <p:txBody>
          <a:bodyPr/>
          <a:lstStyle/>
          <a:p>
            <a:pPr marL="0" lvl="0" indent="0" algn="l" rtl="0">
              <a:spcBef>
                <a:spcPts val="0"/>
              </a:spcBef>
              <a:spcAft>
                <a:spcPts val="0"/>
              </a:spcAft>
              <a:buNone/>
            </a:pPr>
            <a:r>
              <a:rPr lang="en-US" b="1" dirty="0"/>
              <a:t>Unit Metrics</a:t>
            </a:r>
          </a:p>
          <a:p>
            <a:pPr marL="0" lvl="0" indent="0" algn="l" rtl="0">
              <a:spcBef>
                <a:spcPts val="0"/>
              </a:spcBef>
              <a:spcAft>
                <a:spcPts val="0"/>
              </a:spcAft>
              <a:buNone/>
            </a:pPr>
            <a:r>
              <a:rPr lang="en-US" dirty="0"/>
              <a:t>The section of the district dashboard indicates the number of units that are at the threshold for each metric. Direct links to Connections Guides are included for convenient reference.</a:t>
            </a:r>
          </a:p>
          <a:p>
            <a:pPr marL="0" lvl="0" indent="0" algn="l" rtl="0">
              <a:spcBef>
                <a:spcPts val="0"/>
              </a:spcBef>
              <a:spcAft>
                <a:spcPts val="0"/>
              </a:spcAft>
              <a:buNone/>
            </a:pPr>
            <a:endParaRPr lang="en-US" dirty="0"/>
          </a:p>
          <a:p>
            <a:pPr marL="0" lvl="0" indent="0" algn="l" rtl="0">
              <a:spcBef>
                <a:spcPts val="0"/>
              </a:spcBef>
              <a:spcAft>
                <a:spcPts val="0"/>
              </a:spcAft>
              <a:buNone/>
            </a:pPr>
            <a:r>
              <a:rPr lang="en-US" b="0" dirty="0"/>
              <a:t>This information is displayed immediately below the colored bar graphs. It serves as a valuable problem-solving tool for administrative commissioners and district committee members to engage with and provide assistance where needed.  A glance at the training column suggests a need to collectively help units and engage the district training chair as needed.</a:t>
            </a:r>
          </a:p>
          <a:p>
            <a:endParaRPr lang="en-US" dirty="0"/>
          </a:p>
          <a:p>
            <a:r>
              <a:rPr lang="en-US" b="1" dirty="0"/>
              <a:t>[Click]  </a:t>
            </a:r>
            <a:r>
              <a:rPr lang="en-US" dirty="0"/>
              <a:t>More questions</a:t>
            </a:r>
          </a:p>
        </p:txBody>
      </p:sp>
      <p:sp>
        <p:nvSpPr>
          <p:cNvPr id="4" name="Slide Number Placeholder 3">
            <a:extLst>
              <a:ext uri="{FF2B5EF4-FFF2-40B4-BE49-F238E27FC236}">
                <a16:creationId xmlns:a16="http://schemas.microsoft.com/office/drawing/2014/main" id="{3EE296C9-B2A6-394D-231A-0D62719B275D}"/>
              </a:ext>
            </a:extLst>
          </p:cNvPr>
          <p:cNvSpPr>
            <a:spLocks noGrp="1"/>
          </p:cNvSpPr>
          <p:nvPr>
            <p:ph type="sldNum" sz="quarter" idx="5"/>
          </p:nvPr>
        </p:nvSpPr>
        <p:spPr/>
        <p:txBody>
          <a:bodyPr/>
          <a:lstStyle/>
          <a:p>
            <a:fld id="{F06F1E2C-846B-4C69-BFAF-945BAA7926A3}" type="slidenum">
              <a:rPr lang="en-US" smtClean="0"/>
              <a:t>73</a:t>
            </a:fld>
            <a:endParaRPr lang="en-US"/>
          </a:p>
        </p:txBody>
      </p:sp>
    </p:spTree>
    <p:extLst>
      <p:ext uri="{BB962C8B-B14F-4D97-AF65-F5344CB8AC3E}">
        <p14:creationId xmlns:p14="http://schemas.microsoft.com/office/powerpoint/2010/main" val="119194329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CD13DA-7B59-F282-F344-194E2019CF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9C6F92-CFB5-0C5A-C552-09AD724E3E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46AE09-C4EC-3AB6-A7AF-4A5FFF04A73F}"/>
              </a:ext>
            </a:extLst>
          </p:cNvPr>
          <p:cNvSpPr>
            <a:spLocks noGrp="1"/>
          </p:cNvSpPr>
          <p:nvPr>
            <p:ph type="body" idx="1"/>
          </p:nvPr>
        </p:nvSpPr>
        <p:spPr/>
        <p:txBody>
          <a:bodyPr/>
          <a:lstStyle/>
          <a:p>
            <a:pPr marL="0" lvl="0" indent="0" algn="l" rtl="0">
              <a:spcBef>
                <a:spcPts val="0"/>
              </a:spcBef>
              <a:spcAft>
                <a:spcPts val="0"/>
              </a:spcAft>
              <a:buNone/>
            </a:pPr>
            <a:r>
              <a:rPr lang="en-US" dirty="0"/>
              <a:t>Repeated on the district dashboard are the Unit Connections Guides.  Below them is a history of connections made, including a brief summary of completions, as well as the blue cloud icon, which provides a useful report.</a:t>
            </a:r>
          </a:p>
        </p:txBody>
      </p:sp>
      <p:sp>
        <p:nvSpPr>
          <p:cNvPr id="4" name="Slide Number Placeholder 3">
            <a:extLst>
              <a:ext uri="{FF2B5EF4-FFF2-40B4-BE49-F238E27FC236}">
                <a16:creationId xmlns:a16="http://schemas.microsoft.com/office/drawing/2014/main" id="{F90DDF36-CD71-9180-4F10-5C87622B2155}"/>
              </a:ext>
            </a:extLst>
          </p:cNvPr>
          <p:cNvSpPr>
            <a:spLocks noGrp="1"/>
          </p:cNvSpPr>
          <p:nvPr>
            <p:ph type="sldNum" sz="quarter" idx="5"/>
          </p:nvPr>
        </p:nvSpPr>
        <p:spPr/>
        <p:txBody>
          <a:bodyPr/>
          <a:lstStyle/>
          <a:p>
            <a:fld id="{F06F1E2C-846B-4C69-BFAF-945BAA7926A3}" type="slidenum">
              <a:rPr lang="en-US" smtClean="0"/>
              <a:t>74</a:t>
            </a:fld>
            <a:endParaRPr lang="en-US"/>
          </a:p>
        </p:txBody>
      </p:sp>
    </p:spTree>
    <p:extLst>
      <p:ext uri="{BB962C8B-B14F-4D97-AF65-F5344CB8AC3E}">
        <p14:creationId xmlns:p14="http://schemas.microsoft.com/office/powerpoint/2010/main" val="243873920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55642-89A9-2A0D-EDE5-B25D69C5379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91F849-479B-A2F4-DB0B-2D3DE16E75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68AFA7-C0E2-2C44-8C10-1EF71C0C8B50}"/>
              </a:ext>
            </a:extLst>
          </p:cNvPr>
          <p:cNvSpPr>
            <a:spLocks noGrp="1"/>
          </p:cNvSpPr>
          <p:nvPr>
            <p:ph type="body" idx="1"/>
          </p:nvPr>
        </p:nvSpPr>
        <p:spPr/>
        <p:txBody>
          <a:bodyPr/>
          <a:lstStyle/>
          <a:p>
            <a:pPr marL="0" lvl="0" indent="0" algn="l" rtl="0">
              <a:spcBef>
                <a:spcPts val="0"/>
              </a:spcBef>
              <a:spcAft>
                <a:spcPts val="0"/>
              </a:spcAft>
              <a:buNone/>
            </a:pPr>
            <a:r>
              <a:rPr lang="en-US" b="1" dirty="0"/>
              <a:t>Connections Report</a:t>
            </a:r>
          </a:p>
          <a:p>
            <a:pPr marL="0" lvl="0" indent="0" algn="l" rtl="0">
              <a:spcBef>
                <a:spcPts val="0"/>
              </a:spcBef>
              <a:spcAft>
                <a:spcPts val="0"/>
              </a:spcAft>
              <a:buNone/>
            </a:pPr>
            <a:r>
              <a:rPr lang="en-US" dirty="0"/>
              <a:t>Although this is too small to read, it does demonstrate what the Connection Report looks like.  Unit details are listed to the left, accompanied by a set of headings that categorize each of the six metrics, as well as an 'Other' category.  </a:t>
            </a:r>
            <a:br>
              <a:rPr lang="en-US" dirty="0"/>
            </a:br>
            <a:r>
              <a:rPr lang="en-US" dirty="0"/>
              <a:t>The administrative commissioner should review this report regularly to assess the details the commissioners are documenting and in which specific categories.  Many follow-up tasks can be addressed with either the training committee, perhaps the membership team, or one-on-one with the commissioner.  Some of the comments can even be used as discussion topics within a district commissioner’s cabinet meeting.</a:t>
            </a:r>
          </a:p>
        </p:txBody>
      </p:sp>
      <p:sp>
        <p:nvSpPr>
          <p:cNvPr id="4" name="Slide Number Placeholder 3">
            <a:extLst>
              <a:ext uri="{FF2B5EF4-FFF2-40B4-BE49-F238E27FC236}">
                <a16:creationId xmlns:a16="http://schemas.microsoft.com/office/drawing/2014/main" id="{A0704693-72D6-2E6B-AB73-7169CE4E222E}"/>
              </a:ext>
            </a:extLst>
          </p:cNvPr>
          <p:cNvSpPr>
            <a:spLocks noGrp="1"/>
          </p:cNvSpPr>
          <p:nvPr>
            <p:ph type="sldNum" sz="quarter" idx="5"/>
          </p:nvPr>
        </p:nvSpPr>
        <p:spPr/>
        <p:txBody>
          <a:bodyPr/>
          <a:lstStyle/>
          <a:p>
            <a:fld id="{F06F1E2C-846B-4C69-BFAF-945BAA7926A3}" type="slidenum">
              <a:rPr lang="en-US" smtClean="0"/>
              <a:t>75</a:t>
            </a:fld>
            <a:endParaRPr lang="en-US"/>
          </a:p>
        </p:txBody>
      </p:sp>
    </p:spTree>
    <p:extLst>
      <p:ext uri="{BB962C8B-B14F-4D97-AF65-F5344CB8AC3E}">
        <p14:creationId xmlns:p14="http://schemas.microsoft.com/office/powerpoint/2010/main" val="249437679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DE083-48B3-80DE-A4E2-3117CB54F9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8766DB-1CF4-9425-C4BB-C913ECA2A4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EFB5AB-9F44-32AB-D5D1-66687C15E53B}"/>
              </a:ext>
            </a:extLst>
          </p:cNvPr>
          <p:cNvSpPr>
            <a:spLocks noGrp="1"/>
          </p:cNvSpPr>
          <p:nvPr>
            <p:ph type="body" idx="1"/>
          </p:nvPr>
        </p:nvSpPr>
        <p:spPr/>
        <p:txBody>
          <a:bodyPr/>
          <a:lstStyle/>
          <a:p>
            <a:pPr marL="0" lvl="0" indent="0" algn="l" rtl="0">
              <a:spcBef>
                <a:spcPts val="0"/>
              </a:spcBef>
              <a:spcAft>
                <a:spcPts val="0"/>
              </a:spcAft>
              <a:buNone/>
            </a:pPr>
            <a:r>
              <a:rPr lang="en-US" b="1" dirty="0"/>
              <a:t>Youth Membership</a:t>
            </a:r>
          </a:p>
          <a:p>
            <a:pPr marL="0" lvl="0" indent="0" algn="l" rtl="0">
              <a:spcBef>
                <a:spcPts val="0"/>
              </a:spcBef>
              <a:spcAft>
                <a:spcPts val="0"/>
              </a:spcAft>
              <a:buNone/>
            </a:pPr>
            <a:r>
              <a:rPr lang="en-US" dirty="0"/>
              <a:t>Examining the details for each metric, the dashboard also provides information about youth membership in aggregate and by program.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type of data can be helpful for an administrative commissioner to identify potential opportunities across the district and, as needed, enlist support from the district committee membership team.</a:t>
            </a:r>
          </a:p>
          <a:p>
            <a:endParaRPr lang="en-US" dirty="0"/>
          </a:p>
          <a:p>
            <a:r>
              <a:rPr lang="en-US" b="1" dirty="0"/>
              <a:t>[Click]  </a:t>
            </a:r>
            <a:r>
              <a:rPr lang="en-US" dirty="0"/>
              <a:t>More Questions</a:t>
            </a:r>
          </a:p>
        </p:txBody>
      </p:sp>
      <p:sp>
        <p:nvSpPr>
          <p:cNvPr id="4" name="Slide Number Placeholder 3">
            <a:extLst>
              <a:ext uri="{FF2B5EF4-FFF2-40B4-BE49-F238E27FC236}">
                <a16:creationId xmlns:a16="http://schemas.microsoft.com/office/drawing/2014/main" id="{83D10D21-5BED-C83B-7986-941CF522539A}"/>
              </a:ext>
            </a:extLst>
          </p:cNvPr>
          <p:cNvSpPr>
            <a:spLocks noGrp="1"/>
          </p:cNvSpPr>
          <p:nvPr>
            <p:ph type="sldNum" sz="quarter" idx="5"/>
          </p:nvPr>
        </p:nvSpPr>
        <p:spPr/>
        <p:txBody>
          <a:bodyPr/>
          <a:lstStyle/>
          <a:p>
            <a:fld id="{F06F1E2C-846B-4C69-BFAF-945BAA7926A3}" type="slidenum">
              <a:rPr lang="en-US" smtClean="0"/>
              <a:t>76</a:t>
            </a:fld>
            <a:endParaRPr lang="en-US"/>
          </a:p>
        </p:txBody>
      </p:sp>
    </p:spTree>
    <p:extLst>
      <p:ext uri="{BB962C8B-B14F-4D97-AF65-F5344CB8AC3E}">
        <p14:creationId xmlns:p14="http://schemas.microsoft.com/office/powerpoint/2010/main" val="75884302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93F6A8-B285-250B-0EBC-04F547984DA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72D31F-96E3-CA36-2BC9-1510AC6C39C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A2AA8C-D5F9-DD1B-D310-2AD9AC21D25A}"/>
              </a:ext>
            </a:extLst>
          </p:cNvPr>
          <p:cNvSpPr>
            <a:spLocks noGrp="1"/>
          </p:cNvSpPr>
          <p:nvPr>
            <p:ph type="body" idx="1"/>
          </p:nvPr>
        </p:nvSpPr>
        <p:spPr/>
        <p:txBody>
          <a:bodyPr/>
          <a:lstStyle/>
          <a:p>
            <a:pPr algn="l"/>
            <a:r>
              <a:rPr lang="en-US" b="1" dirty="0">
                <a:solidFill>
                  <a:srgbClr val="0D0D0D"/>
                </a:solidFill>
                <a:highlight>
                  <a:srgbClr val="FFFFFF"/>
                </a:highlight>
              </a:rPr>
              <a:t>Membership by Program</a:t>
            </a:r>
          </a:p>
          <a:p>
            <a:pPr algn="l"/>
            <a:r>
              <a:rPr lang="en-US" b="0" dirty="0">
                <a:solidFill>
                  <a:srgbClr val="0D0D0D"/>
                </a:solidFill>
                <a:highlight>
                  <a:srgbClr val="FFFFFF"/>
                </a:highlight>
              </a:rPr>
              <a:t>This chart illustrates membership details by program. </a:t>
            </a:r>
          </a:p>
          <a:p>
            <a:pPr algn="l"/>
            <a:endParaRPr lang="en-US" b="0" dirty="0">
              <a:solidFill>
                <a:srgbClr val="0D0D0D"/>
              </a:solidFill>
              <a:highlight>
                <a:srgbClr val="FFFFFF"/>
              </a:highlight>
            </a:endParaRPr>
          </a:p>
          <a:p>
            <a:pPr algn="l"/>
            <a:r>
              <a:rPr lang="en-US" b="1" dirty="0">
                <a:solidFill>
                  <a:srgbClr val="0D0D0D"/>
                </a:solidFill>
                <a:highlight>
                  <a:srgbClr val="FFFFFF"/>
                </a:highlight>
              </a:rPr>
              <a:t>[Click]  </a:t>
            </a:r>
            <a:r>
              <a:rPr lang="en-US" b="0" dirty="0">
                <a:solidFill>
                  <a:srgbClr val="0D0D0D"/>
                </a:solidFill>
                <a:highlight>
                  <a:srgbClr val="FFFFFF"/>
                </a:highlight>
              </a:rPr>
              <a:t>More questions.</a:t>
            </a:r>
          </a:p>
          <a:p>
            <a:pPr algn="l"/>
            <a:endParaRPr lang="en-US" sz="2900" b="0" dirty="0">
              <a:solidFill>
                <a:srgbClr val="0D0D0D"/>
              </a:solidFill>
              <a:highlight>
                <a:srgbClr val="FFFFFF"/>
              </a:highlight>
              <a:latin typeface="Söhne"/>
            </a:endParaRPr>
          </a:p>
          <a:p>
            <a:endParaRPr lang="en-US" dirty="0"/>
          </a:p>
        </p:txBody>
      </p:sp>
      <p:sp>
        <p:nvSpPr>
          <p:cNvPr id="4" name="Slide Number Placeholder 3">
            <a:extLst>
              <a:ext uri="{FF2B5EF4-FFF2-40B4-BE49-F238E27FC236}">
                <a16:creationId xmlns:a16="http://schemas.microsoft.com/office/drawing/2014/main" id="{8C2ACDFE-9EC5-4A97-9FBF-6D4A98DCBE9C}"/>
              </a:ext>
            </a:extLst>
          </p:cNvPr>
          <p:cNvSpPr>
            <a:spLocks noGrp="1"/>
          </p:cNvSpPr>
          <p:nvPr>
            <p:ph type="sldNum" sz="quarter" idx="5"/>
          </p:nvPr>
        </p:nvSpPr>
        <p:spPr/>
        <p:txBody>
          <a:bodyPr/>
          <a:lstStyle/>
          <a:p>
            <a:fld id="{F06F1E2C-846B-4C69-BFAF-945BAA7926A3}" type="slidenum">
              <a:rPr lang="en-US" smtClean="0"/>
              <a:t>77</a:t>
            </a:fld>
            <a:endParaRPr lang="en-US"/>
          </a:p>
        </p:txBody>
      </p:sp>
    </p:spTree>
    <p:extLst>
      <p:ext uri="{BB962C8B-B14F-4D97-AF65-F5344CB8AC3E}">
        <p14:creationId xmlns:p14="http://schemas.microsoft.com/office/powerpoint/2010/main" val="18389709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3B47AB-117B-A16B-582A-E429B2D7210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EF46B87-3844-51DA-EE1B-15981648D37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494ACE-5DAB-C1D5-2D1C-53604628A345}"/>
              </a:ext>
            </a:extLst>
          </p:cNvPr>
          <p:cNvSpPr>
            <a:spLocks noGrp="1"/>
          </p:cNvSpPr>
          <p:nvPr>
            <p:ph type="body" idx="1"/>
          </p:nvPr>
        </p:nvSpPr>
        <p:spPr/>
        <p:txBody>
          <a:bodyPr/>
          <a:lstStyle/>
          <a:p>
            <a:r>
              <a:rPr lang="en-US" b="1" dirty="0">
                <a:solidFill>
                  <a:srgbClr val="0D0D0D"/>
                </a:solidFill>
              </a:rPr>
              <a:t>Advancement by Program</a:t>
            </a:r>
          </a:p>
          <a:p>
            <a:r>
              <a:rPr lang="en-US" dirty="0">
                <a:solidFill>
                  <a:srgbClr val="0D0D0D"/>
                </a:solidFill>
              </a:rPr>
              <a:t>This chart illustrates advancement details by program. </a:t>
            </a:r>
            <a:endParaRPr lang="en-US" dirty="0">
              <a:solidFill>
                <a:srgbClr val="444444"/>
              </a:solidFill>
            </a:endParaRPr>
          </a:p>
          <a:p>
            <a:pPr marL="0" lvl="0" indent="0" algn="l">
              <a:spcBef>
                <a:spcPts val="0"/>
              </a:spcBef>
              <a:spcAft>
                <a:spcPts val="0"/>
              </a:spcAft>
              <a:buNone/>
            </a:pPr>
            <a:endParaRPr lang="en-US" dirty="0">
              <a:solidFill>
                <a:srgbClr val="444444"/>
              </a:solidFill>
            </a:endParaRPr>
          </a:p>
          <a:p>
            <a:r>
              <a:rPr lang="en-US" b="1" dirty="0">
                <a:solidFill>
                  <a:srgbClr val="0D0D0D"/>
                </a:solidFill>
              </a:rPr>
              <a:t>[Click] </a:t>
            </a:r>
            <a:r>
              <a:rPr lang="en-US" dirty="0">
                <a:solidFill>
                  <a:srgbClr val="0D0D0D"/>
                </a:solidFill>
              </a:rPr>
              <a:t>More questions.</a:t>
            </a:r>
            <a:endParaRPr lang="en-US" dirty="0">
              <a:solidFill>
                <a:srgbClr val="444444"/>
              </a:solidFill>
            </a:endParaRPr>
          </a:p>
          <a:p>
            <a:endParaRPr lang="en-US" dirty="0">
              <a:solidFill>
                <a:srgbClr val="444444"/>
              </a:solidFill>
            </a:endParaRPr>
          </a:p>
          <a:p>
            <a:endParaRPr lang="en-US" dirty="0">
              <a:ea typeface="Calibri"/>
              <a:cs typeface="Calibri"/>
            </a:endParaRPr>
          </a:p>
        </p:txBody>
      </p:sp>
      <p:sp>
        <p:nvSpPr>
          <p:cNvPr id="4" name="Slide Number Placeholder 3">
            <a:extLst>
              <a:ext uri="{FF2B5EF4-FFF2-40B4-BE49-F238E27FC236}">
                <a16:creationId xmlns:a16="http://schemas.microsoft.com/office/drawing/2014/main" id="{B1F2914C-9FD8-A5EC-F1CD-4065BCB0A6AF}"/>
              </a:ext>
            </a:extLst>
          </p:cNvPr>
          <p:cNvSpPr>
            <a:spLocks noGrp="1"/>
          </p:cNvSpPr>
          <p:nvPr>
            <p:ph type="sldNum" sz="quarter" idx="5"/>
          </p:nvPr>
        </p:nvSpPr>
        <p:spPr/>
        <p:txBody>
          <a:bodyPr/>
          <a:lstStyle/>
          <a:p>
            <a:fld id="{F06F1E2C-846B-4C69-BFAF-945BAA7926A3}" type="slidenum">
              <a:rPr lang="en-US" smtClean="0"/>
              <a:t>78</a:t>
            </a:fld>
            <a:endParaRPr lang="en-US"/>
          </a:p>
        </p:txBody>
      </p:sp>
    </p:spTree>
    <p:extLst>
      <p:ext uri="{BB962C8B-B14F-4D97-AF65-F5344CB8AC3E}">
        <p14:creationId xmlns:p14="http://schemas.microsoft.com/office/powerpoint/2010/main" val="201460435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9B82BE-3110-EBC8-ACA0-0FAB4A7CFE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2AA4E47-6885-5EE7-6C68-5339DD92E0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CAD6ACA-5271-C6A7-91DE-9D830B38D06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Training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Quick glance information about Training and Roundtable attendance is also included. Detailed information links are at the top right of each category.  Note the colored circle graph for Safeguarding Youth to help commissioners get an advanced look at upcoming SYT expirations.</a:t>
            </a:r>
          </a:p>
          <a:p>
            <a:pPr algn="l"/>
            <a:endParaRPr lang="en-US" dirty="0"/>
          </a:p>
          <a:p>
            <a:pPr algn="l"/>
            <a:r>
              <a:rPr lang="en-US" b="1" dirty="0"/>
              <a:t>[Click]  </a:t>
            </a:r>
            <a:r>
              <a:rPr lang="en-US" dirty="0"/>
              <a:t>More questions</a:t>
            </a:r>
          </a:p>
        </p:txBody>
      </p:sp>
      <p:sp>
        <p:nvSpPr>
          <p:cNvPr id="4" name="Slide Number Placeholder 3">
            <a:extLst>
              <a:ext uri="{FF2B5EF4-FFF2-40B4-BE49-F238E27FC236}">
                <a16:creationId xmlns:a16="http://schemas.microsoft.com/office/drawing/2014/main" id="{601B0815-DA39-BA03-2B84-D7C0B67597F5}"/>
              </a:ext>
            </a:extLst>
          </p:cNvPr>
          <p:cNvSpPr>
            <a:spLocks noGrp="1"/>
          </p:cNvSpPr>
          <p:nvPr>
            <p:ph type="sldNum" sz="quarter" idx="5"/>
          </p:nvPr>
        </p:nvSpPr>
        <p:spPr/>
        <p:txBody>
          <a:bodyPr/>
          <a:lstStyle/>
          <a:p>
            <a:fld id="{F06F1E2C-846B-4C69-BFAF-945BAA7926A3}" type="slidenum">
              <a:rPr lang="en-US" smtClean="0"/>
              <a:t>79</a:t>
            </a:fld>
            <a:endParaRPr lang="en-US"/>
          </a:p>
        </p:txBody>
      </p:sp>
    </p:spTree>
    <p:extLst>
      <p:ext uri="{BB962C8B-B14F-4D97-AF65-F5344CB8AC3E}">
        <p14:creationId xmlns:p14="http://schemas.microsoft.com/office/powerpoint/2010/main" val="214416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27238" y="517525"/>
            <a:ext cx="2801937" cy="2101850"/>
          </a:xfrm>
        </p:spPr>
      </p:sp>
      <p:sp>
        <p:nvSpPr>
          <p:cNvPr id="3" name="Notes Placeholder 2"/>
          <p:cNvSpPr>
            <a:spLocks noGrp="1"/>
          </p:cNvSpPr>
          <p:nvPr>
            <p:ph type="body" idx="1"/>
          </p:nvPr>
        </p:nvSpPr>
        <p:spPr>
          <a:xfrm>
            <a:off x="685800" y="2873090"/>
            <a:ext cx="5486400" cy="527654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Calibri" panose="020F0502020204030204" pitchFamily="34" charset="0"/>
                <a:ea typeface="Calibri" panose="020F0502020204030204" pitchFamily="34" charset="0"/>
                <a:cs typeface="Calibri" panose="020F0502020204030204" pitchFamily="34" charset="0"/>
              </a:rPr>
              <a:t>There are 3 Components used in Unit Service.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The first is</a:t>
            </a:r>
            <a:r>
              <a:rPr lang="en-US" sz="1200" b="1" i="0" u="none" strike="noStrike" cap="none">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Unit Metrics</a:t>
            </a:r>
            <a:r>
              <a:rPr lang="en-US" sz="1200" b="0" i="0" u="none" strike="noStrike" cap="none">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Unit Metrics introduce objective data about units. They can serve as a starting point for conversations and may suggest areas for discussion to help understand how the unit operates and how commissioners can engage to support it. They are </a:t>
            </a:r>
            <a:r>
              <a:rPr lang="en-US" sz="1200" b="1" i="0" u="none" strike="noStrike" cap="none">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NOT</a:t>
            </a:r>
            <a:r>
              <a:rPr lang="en-US" sz="1200" b="0" i="0" u="none" strike="noStrike" cap="none">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measures of success or failure.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u="none">
              <a:latin typeface="Calibri" panose="020F0502020204030204" pitchFamily="34" charset="0"/>
              <a:ea typeface="Calibri" panose="020F0502020204030204" pitchFamily="34" charset="0"/>
              <a:cs typeface="Calibri" panose="020F0502020204030204" pitchFamily="34" charset="0"/>
            </a:endParaRPr>
          </a:p>
          <a:p>
            <a:pPr marL="0" indent="0">
              <a:buClrTx/>
              <a:buSzTx/>
              <a:defRPr/>
            </a:pPr>
            <a:r>
              <a:rPr lang="en-US" b="0" u="none">
                <a:latin typeface="Calibri" panose="020F0502020204030204" pitchFamily="34" charset="0"/>
                <a:ea typeface="Calibri" panose="020F0502020204030204" pitchFamily="34" charset="0"/>
                <a:cs typeface="Calibri" panose="020F0502020204030204" pitchFamily="34" charset="0"/>
              </a:rPr>
              <a:t>The second is </a:t>
            </a:r>
            <a:r>
              <a:rPr lang="en-US" b="1" u="none">
                <a:latin typeface="Calibri" panose="020F0502020204030204" pitchFamily="34" charset="0"/>
                <a:ea typeface="Calibri" panose="020F0502020204030204" pitchFamily="34" charset="0"/>
                <a:cs typeface="Calibri" panose="020F0502020204030204" pitchFamily="34" charset="0"/>
              </a:rPr>
              <a:t>Unit Connections</a:t>
            </a:r>
            <a:r>
              <a:rPr lang="en-US" b="0" u="none">
                <a:latin typeface="Calibri" panose="020F0502020204030204" pitchFamily="34" charset="0"/>
                <a:ea typeface="Calibri" panose="020F0502020204030204" pitchFamily="34" charset="0"/>
                <a:cs typeface="Calibri" panose="020F0502020204030204" pitchFamily="34" charset="0"/>
              </a:rPr>
              <a:t>, a method and tool that will help commissioners develop partnerships with unit volunteers and guide conversations toward areas where</a:t>
            </a:r>
            <a:r>
              <a:rPr lang="en-US" u="none">
                <a:latin typeface="Calibri" panose="020F0502020204030204" pitchFamily="34" charset="0"/>
                <a:ea typeface="Calibri" panose="020F0502020204030204" pitchFamily="34" charset="0"/>
                <a:cs typeface="Calibri" panose="020F0502020204030204" pitchFamily="34" charset="0"/>
              </a:rPr>
              <a:t> </a:t>
            </a:r>
            <a:r>
              <a:rPr lang="en-US" b="0" u="none">
                <a:latin typeface="Calibri" panose="020F0502020204030204" pitchFamily="34" charset="0"/>
                <a:ea typeface="Calibri" panose="020F0502020204030204" pitchFamily="34" charset="0"/>
                <a:cs typeface="Calibri" panose="020F0502020204030204" pitchFamily="34" charset="0"/>
              </a:rPr>
              <a:t>we can have a positive impact on units.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u="none">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a:latin typeface="Calibri" panose="020F0502020204030204" pitchFamily="34" charset="0"/>
                <a:ea typeface="Calibri" panose="020F0502020204030204" pitchFamily="34" charset="0"/>
                <a:cs typeface="Calibri" panose="020F0502020204030204" pitchFamily="34" charset="0"/>
              </a:rPr>
              <a:t>The third component is </a:t>
            </a:r>
            <a:r>
              <a:rPr lang="en-US" b="1" u="none">
                <a:latin typeface="Calibri" panose="020F0502020204030204" pitchFamily="34" charset="0"/>
                <a:ea typeface="Calibri" panose="020F0502020204030204" pitchFamily="34" charset="0"/>
                <a:cs typeface="Calibri" panose="020F0502020204030204" pitchFamily="34" charset="0"/>
              </a:rPr>
              <a:t>Commissioner Tools</a:t>
            </a:r>
            <a:r>
              <a:rPr lang="en-US" b="0" u="none">
                <a:latin typeface="Calibri" panose="020F0502020204030204" pitchFamily="34" charset="0"/>
                <a:ea typeface="Calibri" panose="020F0502020204030204" pitchFamily="34" charset="0"/>
                <a:cs typeface="Calibri" panose="020F0502020204030204" pitchFamily="34" charset="0"/>
              </a:rPr>
              <a:t>, which involves integrating Unit Connections and key metrics into our Commissioner Tools information</a:t>
            </a:r>
            <a:r>
              <a:rPr lang="en-US" b="0" u="sng">
                <a:latin typeface="Calibri" panose="020F0502020204030204" pitchFamily="34" charset="0"/>
                <a:ea typeface="Calibri" panose="020F0502020204030204" pitchFamily="34" charset="0"/>
                <a:cs typeface="Calibri" panose="020F0502020204030204" pitchFamily="34" charset="0"/>
              </a:rPr>
              <a:t> </a:t>
            </a:r>
            <a:r>
              <a:rPr lang="en-US" b="0" u="none">
                <a:latin typeface="Calibri" panose="020F0502020204030204" pitchFamily="34" charset="0"/>
                <a:ea typeface="Calibri" panose="020F0502020204030204" pitchFamily="34" charset="0"/>
                <a:cs typeface="Calibri" panose="020F0502020204030204" pitchFamily="34" charset="0"/>
              </a:rPr>
              <a:t>system.  We will dive into Commissioner Tools in </a:t>
            </a:r>
            <a:r>
              <a:rPr lang="en-US" err="1">
                <a:latin typeface="Calibri" panose="020F0502020204030204" pitchFamily="34" charset="0"/>
                <a:ea typeface="Calibri" panose="020F0502020204030204" pitchFamily="34" charset="0"/>
                <a:cs typeface="Calibri" panose="020F0502020204030204" pitchFamily="34" charset="0"/>
              </a:rPr>
              <a:t>M</a:t>
            </a:r>
            <a:r>
              <a:rPr lang="en-US" b="0" u="none" err="1">
                <a:latin typeface="Calibri" panose="020F0502020204030204" pitchFamily="34" charset="0"/>
                <a:ea typeface="Calibri" panose="020F0502020204030204" pitchFamily="34" charset="0"/>
                <a:cs typeface="Calibri" panose="020F0502020204030204" pitchFamily="34" charset="0"/>
              </a:rPr>
              <a:t>y.Scouting</a:t>
            </a:r>
            <a:r>
              <a:rPr lang="en-US" b="0" u="none">
                <a:latin typeface="Calibri" panose="020F0502020204030204" pitchFamily="34" charset="0"/>
                <a:ea typeface="Calibri" panose="020F0502020204030204" pitchFamily="34" charset="0"/>
                <a:cs typeface="Calibri" panose="020F0502020204030204" pitchFamily="34" charset="0"/>
              </a:rPr>
              <a:t> later.</a:t>
            </a:r>
          </a:p>
          <a:p>
            <a:endParaRPr lang="en-US"/>
          </a:p>
        </p:txBody>
      </p:sp>
      <p:sp>
        <p:nvSpPr>
          <p:cNvPr id="4" name="Slide Number Placeholder 3"/>
          <p:cNvSpPr>
            <a:spLocks noGrp="1"/>
          </p:cNvSpPr>
          <p:nvPr>
            <p:ph type="sldNum" sz="quarter" idx="5"/>
          </p:nvPr>
        </p:nvSpPr>
        <p:spPr>
          <a:xfrm>
            <a:off x="6308203" y="8846554"/>
            <a:ext cx="548211" cy="467309"/>
          </a:xfrm>
        </p:spPr>
        <p:txBody>
          <a:bodyPr/>
          <a:lstStyle/>
          <a:p>
            <a:fld id="{59048FD7-9EFB-46E7-BEEF-BA929D3F9856}" type="slidenum">
              <a:rPr lang="en-US" smtClean="0"/>
              <a:t>8</a:t>
            </a:fld>
            <a:endParaRPr lang="en-US"/>
          </a:p>
        </p:txBody>
      </p:sp>
    </p:spTree>
    <p:extLst>
      <p:ext uri="{BB962C8B-B14F-4D97-AF65-F5344CB8AC3E}">
        <p14:creationId xmlns:p14="http://schemas.microsoft.com/office/powerpoint/2010/main" val="18441229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08F74-BB32-0650-737A-9D67A6AB47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3F46B39-B06F-836E-75FF-1D638AF102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D4D5E7-2F1E-C5C0-88AD-A227C89DE16D}"/>
              </a:ext>
            </a:extLst>
          </p:cNvPr>
          <p:cNvSpPr>
            <a:spLocks noGrp="1"/>
          </p:cNvSpPr>
          <p:nvPr>
            <p:ph type="body" idx="1"/>
          </p:nvPr>
        </p:nvSpPr>
        <p:spPr/>
        <p:txBody>
          <a:bodyPr/>
          <a:lstStyle/>
          <a:p>
            <a:pPr marL="0" lvl="0" indent="0" algn="l" rtl="0">
              <a:spcBef>
                <a:spcPts val="0"/>
              </a:spcBef>
              <a:spcAft>
                <a:spcPts val="0"/>
              </a:spcAft>
              <a:buNone/>
            </a:pPr>
            <a:r>
              <a:rPr lang="en-US" b="1" dirty="0"/>
              <a:t>Roundtables</a:t>
            </a:r>
          </a:p>
          <a:p>
            <a:pPr marL="0" lvl="0" indent="0" algn="l" rtl="0">
              <a:spcBef>
                <a:spcPts val="0"/>
              </a:spcBef>
              <a:spcAft>
                <a:spcPts val="0"/>
              </a:spcAft>
              <a:buNone/>
            </a:pPr>
            <a:r>
              <a:rPr lang="en-US" dirty="0"/>
              <a:t>Roundtable attendance focuses on the number of units not attending.  Identification of which units are not attending can be found in the downloadable report by clicking on the blue icon.</a:t>
            </a:r>
          </a:p>
          <a:p>
            <a:endParaRPr lang="en-US" dirty="0"/>
          </a:p>
          <a:p>
            <a:r>
              <a:rPr lang="en-US" b="1" dirty="0"/>
              <a:t>[Click]  </a:t>
            </a:r>
            <a:r>
              <a:rPr lang="en-US" dirty="0"/>
              <a:t>More questions</a:t>
            </a:r>
          </a:p>
        </p:txBody>
      </p:sp>
      <p:sp>
        <p:nvSpPr>
          <p:cNvPr id="4" name="Slide Number Placeholder 3">
            <a:extLst>
              <a:ext uri="{FF2B5EF4-FFF2-40B4-BE49-F238E27FC236}">
                <a16:creationId xmlns:a16="http://schemas.microsoft.com/office/drawing/2014/main" id="{3DD82634-20FF-1D0D-5004-32E54F225ED3}"/>
              </a:ext>
            </a:extLst>
          </p:cNvPr>
          <p:cNvSpPr>
            <a:spLocks noGrp="1"/>
          </p:cNvSpPr>
          <p:nvPr>
            <p:ph type="sldNum" sz="quarter" idx="5"/>
          </p:nvPr>
        </p:nvSpPr>
        <p:spPr/>
        <p:txBody>
          <a:bodyPr/>
          <a:lstStyle/>
          <a:p>
            <a:fld id="{F06F1E2C-846B-4C69-BFAF-945BAA7926A3}" type="slidenum">
              <a:rPr lang="en-US" smtClean="0"/>
              <a:t>80</a:t>
            </a:fld>
            <a:endParaRPr lang="en-US"/>
          </a:p>
        </p:txBody>
      </p:sp>
    </p:spTree>
    <p:extLst>
      <p:ext uri="{BB962C8B-B14F-4D97-AF65-F5344CB8AC3E}">
        <p14:creationId xmlns:p14="http://schemas.microsoft.com/office/powerpoint/2010/main" val="10699101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16019-FF99-5E41-9C6A-5B0D989B46F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EF7105-452D-3E7D-21A1-EA168DB620F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B7871F-E90C-DBF0-1BE4-B28902A62AA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Membership/Pin/Renewal Status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Towards the bottom of the dashboard are the Membership, Unit Pin, and Unit Renewal Status of units in the district. Toggle back and forth between adult and youth data to see the number of expired or soon-to-be-expired members. The number of members with a current registration is also noted in the circle chart. Unit Renewal information is also summarized in this section. This section provides the unit pin status, along with the date of the last update.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lvl="0" indent="0" algn="l" rtl="0">
              <a:spcBef>
                <a:spcPts val="0"/>
              </a:spcBef>
              <a:spcAft>
                <a:spcPts val="0"/>
              </a:spcAft>
              <a:buNone/>
            </a:pPr>
            <a:r>
              <a:rPr lang="en-US" dirty="0"/>
              <a:t>Unit Pin status is important since many parents who are looking for a Scouting unit will research online first. If parents do not get a response back quickly after expressing interest in the unit, we could lose those potential families. That is why it’s so important to ensure that contact information on the Be A Scout page is accurate.</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highlight>
                  <a:srgbClr val="FFFF00"/>
                </a:highlight>
              </a:rPr>
              <a:t>The Renewal Status section refers to the progress of unit renewals.</a:t>
            </a:r>
          </a:p>
          <a:p>
            <a:pPr algn="l"/>
            <a:endParaRPr lang="en-US" dirty="0"/>
          </a:p>
          <a:p>
            <a:pPr algn="l"/>
            <a:r>
              <a:rPr lang="en-US" dirty="0"/>
              <a:t>More questions</a:t>
            </a:r>
          </a:p>
        </p:txBody>
      </p:sp>
      <p:sp>
        <p:nvSpPr>
          <p:cNvPr id="4" name="Slide Number Placeholder 3">
            <a:extLst>
              <a:ext uri="{FF2B5EF4-FFF2-40B4-BE49-F238E27FC236}">
                <a16:creationId xmlns:a16="http://schemas.microsoft.com/office/drawing/2014/main" id="{A63FF693-9D37-E399-E363-FAAC4189663C}"/>
              </a:ext>
            </a:extLst>
          </p:cNvPr>
          <p:cNvSpPr>
            <a:spLocks noGrp="1"/>
          </p:cNvSpPr>
          <p:nvPr>
            <p:ph type="sldNum" sz="quarter" idx="5"/>
          </p:nvPr>
        </p:nvSpPr>
        <p:spPr/>
        <p:txBody>
          <a:bodyPr/>
          <a:lstStyle/>
          <a:p>
            <a:fld id="{F06F1E2C-846B-4C69-BFAF-945BAA7926A3}" type="slidenum">
              <a:rPr lang="en-US" smtClean="0"/>
              <a:t>81</a:t>
            </a:fld>
            <a:endParaRPr lang="en-US"/>
          </a:p>
        </p:txBody>
      </p:sp>
    </p:spTree>
    <p:extLst>
      <p:ext uri="{BB962C8B-B14F-4D97-AF65-F5344CB8AC3E}">
        <p14:creationId xmlns:p14="http://schemas.microsoft.com/office/powerpoint/2010/main" val="1057143894"/>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775B09-1283-D072-E516-0743B06D7AB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2923B4-16BD-D92C-2B43-25816947BE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C0012A0-A667-BDF4-B59F-CE8845C2168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Applications/Invitations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The final section of the district dashboard shows the status of applications and invitations in the district. Detailed reports can be obtained by clicking on the download report arrow for each category. The boxed arrows in each of these two sections will direct you to the Application and Invitation Manager apps.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While it is not the responsibility of the commissioner to follow up on membership invitations/leads, this information indicates which units are managing the information effectively and where there are opportunities for coaching by a commissioner on how to access and follow up on membership leads.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This information is located at the bottom of the district dashboard.</a:t>
            </a:r>
          </a:p>
          <a:p>
            <a:endParaRPr lang="en-US" dirty="0"/>
          </a:p>
          <a:p>
            <a:r>
              <a:rPr lang="en-US" b="1" dirty="0"/>
              <a:t>[Click] </a:t>
            </a:r>
            <a:r>
              <a:rPr lang="en-US" dirty="0"/>
              <a:t>More questions</a:t>
            </a:r>
          </a:p>
        </p:txBody>
      </p:sp>
      <p:sp>
        <p:nvSpPr>
          <p:cNvPr id="4" name="Slide Number Placeholder 3">
            <a:extLst>
              <a:ext uri="{FF2B5EF4-FFF2-40B4-BE49-F238E27FC236}">
                <a16:creationId xmlns:a16="http://schemas.microsoft.com/office/drawing/2014/main" id="{312C4A15-FE1B-97E1-05DF-C5BA9AD9BA17}"/>
              </a:ext>
            </a:extLst>
          </p:cNvPr>
          <p:cNvSpPr>
            <a:spLocks noGrp="1"/>
          </p:cNvSpPr>
          <p:nvPr>
            <p:ph type="sldNum" sz="quarter" idx="5"/>
          </p:nvPr>
        </p:nvSpPr>
        <p:spPr/>
        <p:txBody>
          <a:bodyPr/>
          <a:lstStyle/>
          <a:p>
            <a:fld id="{F06F1E2C-846B-4C69-BFAF-945BAA7926A3}" type="slidenum">
              <a:rPr lang="en-US" smtClean="0"/>
              <a:t>82</a:t>
            </a:fld>
            <a:endParaRPr lang="en-US"/>
          </a:p>
        </p:txBody>
      </p:sp>
    </p:spTree>
    <p:extLst>
      <p:ext uri="{BB962C8B-B14F-4D97-AF65-F5344CB8AC3E}">
        <p14:creationId xmlns:p14="http://schemas.microsoft.com/office/powerpoint/2010/main" val="39843427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During the Unit Connection</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lvl="0"/>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Review Data Together:</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Conversationally share the data you reviewed with the unit leader. Ensure they understand the trends and potential concerns. This collaborative review helps ensure everyone is on the same page.</a:t>
            </a:r>
          </a:p>
          <a:p>
            <a:pPr lvl="0"/>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Facilitate Discussion:</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Ask open-ended questions to encourage the unit leader and other leaders to share their perspectives on the challenges and potential solutions. Actively listen to their input. (Examples: "What do you think is contributing to the low membership?", "What are some barriers to getting Scouts to camp?", "What resources would be most helpful?")</a:t>
            </a:r>
          </a:p>
          <a:p>
            <a:pPr lvl="0"/>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Brainstorm Solutions:</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Work together to brainstorm potential outreach activities, program enhancements, or other strategies to address the identified issues. Encourage creative thinking and explore various options. Offer examples from other successful units but avoid being prescriptive.</a:t>
            </a:r>
          </a:p>
          <a:p>
            <a:pPr lvl="0"/>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Focus on Actionable Steps:</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Encourage and guide the unit leaders to identify goals and actions steps. Who will do what by when?</a:t>
            </a:r>
          </a:p>
          <a:p>
            <a:pPr lvl="0"/>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Resource Sharing:</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Provide information about relevant training courses, program resources, funding opportunities, or other support available from the council or district.</a:t>
            </a:r>
          </a:p>
          <a:p>
            <a:pPr lvl="0"/>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Confirm Next Steps:</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Summarize the agreed-upon action steps and assign responsibilities. Ensure the unit leader understands what they are expected to do.</a:t>
            </a:r>
          </a:p>
          <a:p>
            <a:pPr lvl="0"/>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Schedule Follow-up:</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Schedule a follow-up connection to review progress on the action items and offer further support.</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endParaRPr lang="en-US" dirty="0"/>
          </a:p>
        </p:txBody>
      </p:sp>
      <p:sp>
        <p:nvSpPr>
          <p:cNvPr id="4" name="Slide Number Placeholder 3"/>
          <p:cNvSpPr>
            <a:spLocks noGrp="1"/>
          </p:cNvSpPr>
          <p:nvPr>
            <p:ph type="sldNum" sz="quarter" idx="5"/>
          </p:nvPr>
        </p:nvSpPr>
        <p:spPr/>
        <p:txBody>
          <a:bodyPr/>
          <a:lstStyle/>
          <a:p>
            <a:fld id="{9E639165-6393-412F-9602-F93B64B6DC0F}" type="slidenum">
              <a:rPr lang="en-US" smtClean="0"/>
              <a:t>83</a:t>
            </a:fld>
            <a:endParaRPr lang="en-US"/>
          </a:p>
        </p:txBody>
      </p:sp>
    </p:spTree>
    <p:extLst>
      <p:ext uri="{BB962C8B-B14F-4D97-AF65-F5344CB8AC3E}">
        <p14:creationId xmlns:p14="http://schemas.microsoft.com/office/powerpoint/2010/main" val="309187077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460498-1EF7-04E8-9540-64301AF005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78E6C5-474A-AA1B-E69A-0430950364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AB07558-CF93-5A20-9078-8BCB87C5D28A}"/>
              </a:ext>
            </a:extLst>
          </p:cNvPr>
          <p:cNvSpPr>
            <a:spLocks noGrp="1"/>
          </p:cNvSpPr>
          <p:nvPr>
            <p:ph type="body" idx="1"/>
          </p:nvPr>
        </p:nvSpPr>
        <p:spPr/>
        <p:txBody>
          <a:bodyPr/>
          <a:lstStyle/>
          <a:p>
            <a:pPr algn="l"/>
            <a:r>
              <a:rPr lang="en-US" b="1" dirty="0" err="1">
                <a:solidFill>
                  <a:srgbClr val="0D0D0D"/>
                </a:solidFill>
                <a:highlight>
                  <a:srgbClr val="FFFFFF"/>
                </a:highlight>
              </a:rPr>
              <a:t>MyScouting</a:t>
            </a:r>
            <a:r>
              <a:rPr lang="en-US" b="1" dirty="0">
                <a:solidFill>
                  <a:srgbClr val="0D0D0D"/>
                </a:solidFill>
                <a:highlight>
                  <a:srgbClr val="FFFFFF"/>
                </a:highlight>
              </a:rPr>
              <a:t> Mobile Application</a:t>
            </a:r>
          </a:p>
          <a:p>
            <a:r>
              <a:rPr lang="en-US" b="0" dirty="0">
                <a:solidFill>
                  <a:srgbClr val="0D0D0D"/>
                </a:solidFill>
                <a:highlight>
                  <a:srgbClr val="FFFFFF"/>
                </a:highlight>
              </a:rPr>
              <a:t>This is an example of what </a:t>
            </a:r>
            <a:r>
              <a:rPr lang="en-US" dirty="0">
                <a:solidFill>
                  <a:srgbClr val="0D0D0D"/>
                </a:solidFill>
              </a:rPr>
              <a:t>users accessing </a:t>
            </a:r>
            <a:r>
              <a:rPr lang="en-US" dirty="0" err="1">
                <a:solidFill>
                  <a:srgbClr val="0D0D0D"/>
                </a:solidFill>
              </a:rPr>
              <a:t>MyScouting</a:t>
            </a:r>
            <a:r>
              <a:rPr lang="en-US" dirty="0">
                <a:solidFill>
                  <a:srgbClr val="0D0D0D"/>
                </a:solidFill>
              </a:rPr>
              <a:t> and Commissioner Tools through the mobile app would view</a:t>
            </a:r>
            <a:r>
              <a:rPr lang="en-US" b="0" dirty="0">
                <a:solidFill>
                  <a:srgbClr val="0D0D0D"/>
                </a:solidFill>
                <a:highlight>
                  <a:srgbClr val="FFFFFF"/>
                </a:highlight>
              </a:rPr>
              <a:t>.</a:t>
            </a:r>
            <a:endParaRPr lang="en-US" dirty="0"/>
          </a:p>
        </p:txBody>
      </p:sp>
      <p:sp>
        <p:nvSpPr>
          <p:cNvPr id="4" name="Slide Number Placeholder 3">
            <a:extLst>
              <a:ext uri="{FF2B5EF4-FFF2-40B4-BE49-F238E27FC236}">
                <a16:creationId xmlns:a16="http://schemas.microsoft.com/office/drawing/2014/main" id="{78A9CC3B-A1AA-1BCA-D827-8D1B33C37C33}"/>
              </a:ext>
            </a:extLst>
          </p:cNvPr>
          <p:cNvSpPr>
            <a:spLocks noGrp="1"/>
          </p:cNvSpPr>
          <p:nvPr>
            <p:ph type="sldNum" sz="quarter" idx="5"/>
          </p:nvPr>
        </p:nvSpPr>
        <p:spPr/>
        <p:txBody>
          <a:bodyPr/>
          <a:lstStyle/>
          <a:p>
            <a:fld id="{F06F1E2C-846B-4C69-BFAF-945BAA7926A3}" type="slidenum">
              <a:rPr lang="en-US" smtClean="0"/>
              <a:t>84</a:t>
            </a:fld>
            <a:endParaRPr lang="en-US"/>
          </a:p>
        </p:txBody>
      </p:sp>
    </p:spTree>
    <p:extLst>
      <p:ext uri="{BB962C8B-B14F-4D97-AF65-F5344CB8AC3E}">
        <p14:creationId xmlns:p14="http://schemas.microsoft.com/office/powerpoint/2010/main" val="309495452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0b3dcf96e2_0_11:notes"/>
          <p:cNvSpPr>
            <a:spLocks noGrp="1" noRot="1" noChangeAspect="1"/>
          </p:cNvSpPr>
          <p:nvPr>
            <p:ph type="sldImg" idx="2"/>
          </p:nvPr>
        </p:nvSpPr>
        <p:spPr>
          <a:xfrm>
            <a:off x="1438275" y="1173163"/>
            <a:ext cx="4225925" cy="31686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0b3dcf96e2_0_11:notes"/>
          <p:cNvSpPr txBox="1">
            <a:spLocks noGrp="1"/>
          </p:cNvSpPr>
          <p:nvPr>
            <p:ph type="body" idx="1"/>
          </p:nvPr>
        </p:nvSpPr>
        <p:spPr>
          <a:xfrm>
            <a:off x="710248" y="4518204"/>
            <a:ext cx="5682000" cy="3696600"/>
          </a:xfrm>
          <a:prstGeom prst="rect">
            <a:avLst/>
          </a:prstGeom>
        </p:spPr>
        <p:txBody>
          <a:bodyPr spcFirstLastPara="1" wrap="square" lIns="94225" tIns="47100" rIns="94225" bIns="47100" anchor="t" anchorCtr="0">
            <a:noAutofit/>
          </a:bodyPr>
          <a:lstStyle/>
          <a:p>
            <a:pPr marL="0" lvl="0" indent="0" algn="l" rtl="0">
              <a:spcBef>
                <a:spcPts val="0"/>
              </a:spcBef>
              <a:spcAft>
                <a:spcPts val="0"/>
              </a:spcAft>
              <a:buClr>
                <a:schemeClr val="dk1"/>
              </a:buClr>
              <a:buFont typeface="Arial"/>
              <a:buNone/>
            </a:pPr>
            <a:r>
              <a:rPr lang="en-US" b="1" dirty="0">
                <a:solidFill>
                  <a:srgbClr val="0D0D0D"/>
                </a:solidFill>
                <a:highlight>
                  <a:schemeClr val="lt1"/>
                </a:highlight>
              </a:rPr>
              <a:t>Commissioner Tools Summary</a:t>
            </a:r>
          </a:p>
          <a:p>
            <a:pPr marL="0" lvl="0" indent="0" algn="l" rtl="0">
              <a:spcBef>
                <a:spcPts val="0"/>
              </a:spcBef>
              <a:spcAft>
                <a:spcPts val="0"/>
              </a:spcAft>
              <a:buClr>
                <a:schemeClr val="dk1"/>
              </a:buClr>
              <a:buFont typeface="Arial"/>
              <a:buNone/>
            </a:pPr>
            <a:r>
              <a:rPr lang="en-US" dirty="0">
                <a:solidFill>
                  <a:srgbClr val="0D0D0D"/>
                </a:solidFill>
                <a:highlight>
                  <a:schemeClr val="lt1"/>
                </a:highlight>
              </a:rPr>
              <a:t>In summary, Commissioner Tools helps deliver unit service.  These features will enable commissioners to build solid relationships and increase knowledge about the units they serve, to deliver impactful results.</a:t>
            </a:r>
          </a:p>
          <a:p>
            <a:pPr marL="0" lvl="0" indent="0" algn="l" rtl="0">
              <a:spcBef>
                <a:spcPts val="0"/>
              </a:spcBef>
              <a:spcAft>
                <a:spcPts val="0"/>
              </a:spcAft>
              <a:buClr>
                <a:schemeClr val="dk1"/>
              </a:buClr>
              <a:buFont typeface="Arial"/>
              <a:buNone/>
            </a:pPr>
            <a:endParaRPr lang="en-US" dirty="0">
              <a:solidFill>
                <a:srgbClr val="0D0D0D"/>
              </a:solidFill>
              <a:highlight>
                <a:schemeClr val="lt1"/>
              </a:highlight>
            </a:endParaRPr>
          </a:p>
          <a:p>
            <a:pPr marL="0" lvl="0"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Font typeface="Arial"/>
              <a:buNone/>
            </a:pPr>
            <a:endParaRPr dirty="0">
              <a:solidFill>
                <a:srgbClr val="0D0D0D"/>
              </a:solidFill>
              <a:highlight>
                <a:schemeClr val="lt1"/>
              </a:highlight>
            </a:endParaRPr>
          </a:p>
          <a:p>
            <a:pPr marL="0" lvl="0" indent="0" algn="l" rtl="0">
              <a:spcBef>
                <a:spcPts val="0"/>
              </a:spcBef>
              <a:spcAft>
                <a:spcPts val="0"/>
              </a:spcAft>
              <a:buNone/>
            </a:pPr>
            <a:endParaRPr dirty="0"/>
          </a:p>
        </p:txBody>
      </p:sp>
      <p:sp>
        <p:nvSpPr>
          <p:cNvPr id="308" name="Google Shape;308;g30b3dcf96e2_0_11:notes"/>
          <p:cNvSpPr txBox="1">
            <a:spLocks noGrp="1"/>
          </p:cNvSpPr>
          <p:nvPr>
            <p:ph type="sldNum" idx="12"/>
          </p:nvPr>
        </p:nvSpPr>
        <p:spPr>
          <a:xfrm>
            <a:off x="4023092" y="8917422"/>
            <a:ext cx="3077700" cy="471000"/>
          </a:xfrm>
          <a:prstGeom prst="rect">
            <a:avLst/>
          </a:prstGeom>
        </p:spPr>
        <p:txBody>
          <a:bodyPr spcFirstLastPara="1" wrap="square" lIns="94225" tIns="47100" rIns="94225" bIns="47100"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85</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What Success Looks Like</a:t>
            </a:r>
          </a:p>
          <a:p>
            <a:r>
              <a:rPr lang="en-US" sz="1200" dirty="0"/>
              <a:t>Using the actionable information in Commissioner Tools, district commissioners can see:</a:t>
            </a:r>
          </a:p>
          <a:p>
            <a:endParaRPr lang="en-US" sz="1200" b="1" i="1" dirty="0"/>
          </a:p>
          <a:p>
            <a:r>
              <a:rPr lang="en-US" sz="1200" b="1" i="1" dirty="0"/>
              <a:t>Early Indicators of Success, including:</a:t>
            </a:r>
          </a:p>
          <a:p>
            <a:r>
              <a:rPr lang="en-US" sz="1200" dirty="0"/>
              <a:t>- An improvement in the percentage of units with assigned commissioners</a:t>
            </a:r>
          </a:p>
          <a:p>
            <a:r>
              <a:rPr lang="en-US" sz="1200" dirty="0"/>
              <a:t>- An increase in the percentage of commissioners entering unit connections</a:t>
            </a:r>
          </a:p>
          <a:p>
            <a:r>
              <a:rPr lang="en-US" sz="1200" dirty="0"/>
              <a:t>- A higher percentage of units with connections</a:t>
            </a:r>
          </a:p>
          <a:p>
            <a:r>
              <a:rPr lang="en-US" sz="1200" dirty="0"/>
              <a:t>- </a:t>
            </a:r>
            <a:r>
              <a:rPr lang="en-US" sz="1400" dirty="0"/>
              <a:t>and </a:t>
            </a:r>
          </a:p>
          <a:p>
            <a:endParaRPr lang="en-US" sz="1400" dirty="0"/>
          </a:p>
          <a:p>
            <a:r>
              <a:rPr lang="en-US" sz="1200" b="1" i="1" dirty="0"/>
              <a:t>Ultimate Indicators, including:</a:t>
            </a:r>
          </a:p>
          <a:p>
            <a:pPr lvl="0"/>
            <a:r>
              <a:rPr lang="en-US" sz="1200" dirty="0"/>
              <a:t>- Higher retention rate of traditional units</a:t>
            </a:r>
          </a:p>
          <a:p>
            <a:pPr lvl="0"/>
            <a:r>
              <a:rPr lang="en-US" sz="1200" dirty="0"/>
              <a:t>- Improvement</a:t>
            </a:r>
            <a:r>
              <a:rPr lang="en-US" sz="1200" baseline="0" dirty="0"/>
              <a:t> in Scouting activities</a:t>
            </a:r>
            <a:r>
              <a:rPr lang="en-US" sz="1200" dirty="0"/>
              <a:t>  </a:t>
            </a:r>
          </a:p>
          <a:p>
            <a:pPr lvl="0"/>
            <a:r>
              <a:rPr lang="en-US" sz="1200" dirty="0"/>
              <a:t>- Higher percentage of unit leaders with current Safeguarding Youth Training</a:t>
            </a:r>
          </a:p>
          <a:p>
            <a:pPr lvl="0"/>
            <a:r>
              <a:rPr lang="en-US" sz="1200" dirty="0"/>
              <a:t>- Higher percentage of unit leaders with current position‐specific training</a:t>
            </a:r>
          </a:p>
          <a:p>
            <a:pPr lvl="0"/>
            <a:r>
              <a:rPr lang="en-US" sz="1200" dirty="0"/>
              <a:t>- Higher percentage of units completing timely unit and member renewal </a:t>
            </a:r>
          </a:p>
          <a:p>
            <a:r>
              <a:rPr lang="en-US" sz="1200" dirty="0"/>
              <a:t> </a:t>
            </a:r>
            <a:endParaRPr lang="en-US" sz="1600"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86</a:t>
            </a:fld>
            <a:endParaRPr lang="en-US"/>
          </a:p>
        </p:txBody>
      </p:sp>
    </p:spTree>
    <p:extLst>
      <p:ext uri="{BB962C8B-B14F-4D97-AF65-F5344CB8AC3E}">
        <p14:creationId xmlns:p14="http://schemas.microsoft.com/office/powerpoint/2010/main" val="112948791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sz="1200" b="1" dirty="0"/>
              <a:t>The Commissioner and Safeguarding Youth</a:t>
            </a:r>
          </a:p>
          <a:p>
            <a:r>
              <a:rPr lang="en-US" sz="1200" dirty="0"/>
              <a:t>Familiarize yourself with Scouting America’s policies, as well as information about the risks of abuse.</a:t>
            </a:r>
          </a:p>
          <a:p>
            <a:r>
              <a:rPr lang="en-US" sz="1200" dirty="0"/>
              <a:t> </a:t>
            </a:r>
          </a:p>
          <a:p>
            <a:r>
              <a:rPr lang="en-US" sz="1200" dirty="0"/>
              <a:t>Monitor the status of SYT training for the adult leaders serving the units. Ensure they renew their training updates every year. The Training Manager tool in </a:t>
            </a:r>
            <a:r>
              <a:rPr lang="en-US" sz="1200" b="1" dirty="0"/>
              <a:t>My.Scouting.org</a:t>
            </a:r>
            <a:r>
              <a:rPr lang="en-US" sz="1200" dirty="0"/>
              <a:t> provides them with real-time information on the training status of your unit leaders, particularly as it relates to SYT.</a:t>
            </a:r>
          </a:p>
          <a:p>
            <a:r>
              <a:rPr lang="en-US" sz="1200" dirty="0"/>
              <a:t> </a:t>
            </a:r>
          </a:p>
          <a:p>
            <a:r>
              <a:rPr lang="en-US" sz="1200" dirty="0"/>
              <a:t>Provide the importance of Safeguarding Youth every month at the roundtable.</a:t>
            </a:r>
          </a:p>
          <a:p>
            <a:r>
              <a:rPr lang="en-US" sz="1200" dirty="0"/>
              <a:t> </a:t>
            </a:r>
          </a:p>
          <a:p>
            <a:r>
              <a:rPr lang="en-US" sz="1200" dirty="0"/>
              <a:t>Help your units follow the policies and submit registration applications for background checks.</a:t>
            </a:r>
          </a:p>
          <a:p>
            <a:endParaRPr lang="en-US" dirty="0"/>
          </a:p>
          <a:p>
            <a:pPr defTabSz="948507">
              <a:defRPr/>
            </a:pPr>
            <a:endParaRPr lang="en-US" b="1"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36209D42-D37B-4392-BAD0-04E2D0A8F115}" type="slidenum">
              <a:rPr lang="en-US" smtClean="0"/>
              <a:t>87</a:t>
            </a:fld>
            <a:endParaRPr lang="en-US"/>
          </a:p>
        </p:txBody>
      </p:sp>
    </p:spTree>
    <p:extLst>
      <p:ext uri="{BB962C8B-B14F-4D97-AF65-F5344CB8AC3E}">
        <p14:creationId xmlns:p14="http://schemas.microsoft.com/office/powerpoint/2010/main" val="141674932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b="1"/>
              <a:t>District Commitment</a:t>
            </a:r>
          </a:p>
          <a:p>
            <a:r>
              <a:rPr lang="en-US" b="1"/>
              <a:t>“How Can I Help?” requires a commitment from the district operating committee</a:t>
            </a:r>
            <a:r>
              <a:rPr lang="en-US"/>
              <a:t>. The ultimate goal is to provide district resources that can help meet the unit’s needs (for example, the district’s training committee might supply training needed by unit leaders while its membership committee might coordinate unit participation in a Membership Roundup). </a:t>
            </a:r>
          </a:p>
          <a:p>
            <a:r>
              <a:rPr lang="en-US"/>
              <a:t> </a:t>
            </a:r>
          </a:p>
          <a:p>
            <a:r>
              <a:rPr lang="en-US"/>
              <a:t>Unit commissioners will find the members of an effective district operating committee willing to offer resources to meet unit needs as they understand no one, including a unit commissioner, can be an expert on everything.</a:t>
            </a:r>
          </a:p>
          <a:p>
            <a:r>
              <a:rPr lang="en-US"/>
              <a:t> </a:t>
            </a:r>
          </a:p>
          <a:p>
            <a:r>
              <a:rPr lang="en-US"/>
              <a:t>District commitment enables the unit commissioner to link district operating committee resources to unit needs.</a:t>
            </a:r>
          </a:p>
          <a:p>
            <a:endParaRPr lang="en-US"/>
          </a:p>
          <a:p>
            <a:pPr defTabSz="923878">
              <a:defRPr/>
            </a:pPr>
            <a:r>
              <a:rPr lang="en-US"/>
              <a:t>The unit commissioner and the Unit Key 3 should be able to collaborate together to provide the valuable information needed from the District.</a:t>
            </a:r>
          </a:p>
          <a:p>
            <a:endParaRPr lang="en-US"/>
          </a:p>
          <a:p>
            <a:endParaRPr lang="en-US"/>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88</a:t>
            </a:fld>
            <a:endParaRPr lang="en-US"/>
          </a:p>
        </p:txBody>
      </p:sp>
    </p:spTree>
    <p:extLst>
      <p:ext uri="{BB962C8B-B14F-4D97-AF65-F5344CB8AC3E}">
        <p14:creationId xmlns:p14="http://schemas.microsoft.com/office/powerpoint/2010/main" val="2118321098"/>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a:t>10-minute Break </a:t>
            </a:r>
          </a:p>
          <a:p>
            <a:endParaRPr lang="en-US"/>
          </a:p>
        </p:txBody>
      </p:sp>
      <p:sp>
        <p:nvSpPr>
          <p:cNvPr id="4" name="Slide Number Placeholder 3"/>
          <p:cNvSpPr>
            <a:spLocks noGrp="1"/>
          </p:cNvSpPr>
          <p:nvPr>
            <p:ph type="sldNum" sz="quarter" idx="10"/>
          </p:nvPr>
        </p:nvSpPr>
        <p:spPr/>
        <p:txBody>
          <a:bodyPr/>
          <a:lstStyle/>
          <a:p>
            <a:fld id="{36209D42-D37B-4392-BAD0-04E2D0A8F115}" type="slidenum">
              <a:rPr lang="en-US" smtClean="0"/>
              <a:t>89</a:t>
            </a:fld>
            <a:endParaRPr lang="en-US"/>
          </a:p>
        </p:txBody>
      </p:sp>
    </p:spTree>
    <p:extLst>
      <p:ext uri="{BB962C8B-B14F-4D97-AF65-F5344CB8AC3E}">
        <p14:creationId xmlns:p14="http://schemas.microsoft.com/office/powerpoint/2010/main" val="1580154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5800" y="390525"/>
            <a:ext cx="2946400" cy="2209800"/>
          </a:xfrm>
        </p:spPr>
      </p:sp>
      <p:sp>
        <p:nvSpPr>
          <p:cNvPr id="3" name="Notes Placeholder 2"/>
          <p:cNvSpPr>
            <a:spLocks noGrp="1"/>
          </p:cNvSpPr>
          <p:nvPr>
            <p:ph type="body" idx="1"/>
          </p:nvPr>
        </p:nvSpPr>
        <p:spPr>
          <a:xfrm>
            <a:off x="685800" y="2873090"/>
            <a:ext cx="5486400" cy="5276540"/>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Conversations</a:t>
            </a:r>
          </a:p>
          <a:p>
            <a:pPr marL="0" indent="0"/>
            <a:r>
              <a:rPr lang="en-US" sz="1200" b="0" i="0" u="none" strike="noStrike" cap="none" dirty="0">
                <a:solidFill>
                  <a:schemeClr val="dk1"/>
                </a:solidFill>
                <a:effectLst/>
                <a:highlight>
                  <a:srgbClr val="FFFFFF"/>
                </a:highlight>
                <a:latin typeface="Calibri" panose="020F0502020204030204" pitchFamily="34" charset="0"/>
                <a:ea typeface="Calibri" panose="020F0502020204030204" pitchFamily="34" charset="0"/>
                <a:cs typeface="Calibri" panose="020F0502020204030204" pitchFamily="34" charset="0"/>
                <a:sym typeface="Arial"/>
              </a:rPr>
              <a:t>Conversations are the focal point of our operations. While we may not have the opportunity to engage in in-depth discussions at every interaction, commissioners should be prepared to discuss objective unit information, such as activities, membership, and training. </a:t>
            </a:r>
          </a:p>
          <a:p>
            <a:pPr marL="0" indent="0"/>
            <a:r>
              <a:rPr lang="en-US" sz="1200" b="0" i="0" u="none" strike="noStrike" cap="none" dirty="0">
                <a:solidFill>
                  <a:schemeClr val="dk1"/>
                </a:solidFill>
                <a:effectLst/>
                <a:highlight>
                  <a:srgbClr val="FFFFFF"/>
                </a:highlight>
                <a:latin typeface="Calibri" panose="020F0502020204030204" pitchFamily="34" charset="0"/>
                <a:ea typeface="Calibri" panose="020F0502020204030204" pitchFamily="34" charset="0"/>
                <a:cs typeface="Calibri" panose="020F0502020204030204" pitchFamily="34" charset="0"/>
                <a:sym typeface="Arial"/>
              </a:rPr>
              <a:t> </a:t>
            </a:r>
          </a:p>
          <a:p>
            <a:pPr lvl="0">
              <a:buClr>
                <a:srgbClr val="000000"/>
              </a:buClr>
              <a:buSzPts val="1400"/>
              <a:defRPr/>
            </a:pPr>
            <a:r>
              <a:rPr lang="en-US" sz="1200" b="0" i="0" u="none" strike="noStrike" cap="none" dirty="0">
                <a:solidFill>
                  <a:schemeClr val="dk1"/>
                </a:solidFill>
                <a:effectLst/>
                <a:highlight>
                  <a:srgbClr val="FFFFFF"/>
                </a:highlight>
                <a:latin typeface="Calibri" panose="020F0502020204030204" pitchFamily="34" charset="0"/>
                <a:ea typeface="Calibri" panose="020F0502020204030204" pitchFamily="34" charset="0"/>
                <a:cs typeface="Calibri" panose="020F0502020204030204" pitchFamily="34" charset="0"/>
                <a:sym typeface="Arial"/>
              </a:rPr>
              <a:t>We need to build relationships through focused conversations to </a:t>
            </a:r>
            <a:r>
              <a:rPr lang="en-US" dirty="0">
                <a:solidFill>
                  <a:schemeClr val="dk1"/>
                </a:solidFill>
                <a:latin typeface="Calibri" panose="020F0502020204030204" pitchFamily="34" charset="0"/>
                <a:ea typeface="Calibri" panose="020F0502020204030204" pitchFamily="34" charset="0"/>
                <a:cs typeface="Calibri" panose="020F0502020204030204" pitchFamily="34" charset="0"/>
                <a:sym typeface="Arial"/>
              </a:rPr>
              <a:t>better understand unit dynamics and operations</a:t>
            </a:r>
            <a:r>
              <a:rPr lang="en-US" sz="1200" b="0" i="0" u="none" strike="noStrike" cap="none" dirty="0">
                <a:solidFill>
                  <a:schemeClr val="dk1"/>
                </a:solidFill>
                <a:effectLst/>
                <a:highlight>
                  <a:srgbClr val="FFFFFF"/>
                </a:highlight>
                <a:latin typeface="Calibri" panose="020F0502020204030204" pitchFamily="34" charset="0"/>
                <a:ea typeface="Calibri" panose="020F0502020204030204" pitchFamily="34" charset="0"/>
                <a:cs typeface="Calibri" panose="020F0502020204030204" pitchFamily="34" charset="0"/>
                <a:sym typeface="Arial"/>
              </a:rPr>
              <a:t>, enabling commissioners to serve and support the unit more effectively by meeting their needs and offering assistance.</a:t>
            </a:r>
          </a:p>
          <a:p>
            <a:endParaRPr lang="en-US" sz="1400" dirty="0"/>
          </a:p>
        </p:txBody>
      </p:sp>
      <p:sp>
        <p:nvSpPr>
          <p:cNvPr id="4" name="Slide Number Placeholder 3"/>
          <p:cNvSpPr>
            <a:spLocks noGrp="1"/>
          </p:cNvSpPr>
          <p:nvPr>
            <p:ph type="sldNum" sz="quarter" idx="5"/>
          </p:nvPr>
        </p:nvSpPr>
        <p:spPr>
          <a:xfrm>
            <a:off x="6331352" y="8846554"/>
            <a:ext cx="525062" cy="467309"/>
          </a:xfrm>
        </p:spPr>
        <p:txBody>
          <a:bodyPr/>
          <a:lstStyle/>
          <a:p>
            <a:fld id="{59048FD7-9EFB-46E7-BEEF-BA929D3F9856}" type="slidenum">
              <a:rPr lang="en-US" smtClean="0"/>
              <a:t>9</a:t>
            </a:fld>
            <a:endParaRPr lang="en-US"/>
          </a:p>
        </p:txBody>
      </p:sp>
    </p:spTree>
    <p:extLst>
      <p:ext uri="{BB962C8B-B14F-4D97-AF65-F5344CB8AC3E}">
        <p14:creationId xmlns:p14="http://schemas.microsoft.com/office/powerpoint/2010/main" val="38290849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a:solidFill>
                  <a:srgbClr val="000000"/>
                </a:solidFill>
                <a:latin typeface="Calibri" panose="020F0502020204030204" pitchFamily="34" charset="0"/>
                <a:ea typeface="Calibri" panose="020F0502020204030204" pitchFamily="34" charset="0"/>
                <a:cs typeface="Calibri" panose="020F0502020204030204" pitchFamily="34" charset="0"/>
              </a:rPr>
              <a:t>The Unit Renewal and Membership Renewal Processes</a:t>
            </a:r>
          </a:p>
          <a:p>
            <a:pPr marL="0" lvl="0" indent="0">
              <a:defRPr/>
            </a:pPr>
            <a:r>
              <a:rPr lang="en-US">
                <a:solidFill>
                  <a:srgbClr val="000000"/>
                </a:solidFill>
                <a:latin typeface="Calibri"/>
                <a:ea typeface="Calibri"/>
                <a:cs typeface="Calibri"/>
              </a:rPr>
              <a:t>Commissioners participate in and support the timely and error-free completion of renewals.</a:t>
            </a:r>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900523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3450" y="674688"/>
            <a:ext cx="2225675" cy="1670050"/>
          </a:xfrm>
        </p:spPr>
      </p:sp>
      <p:sp>
        <p:nvSpPr>
          <p:cNvPr id="3" name="Notes Placeholder 2"/>
          <p:cNvSpPr>
            <a:spLocks noGrp="1"/>
          </p:cNvSpPr>
          <p:nvPr>
            <p:ph type="body" idx="1"/>
          </p:nvPr>
        </p:nvSpPr>
        <p:spPr>
          <a:xfrm>
            <a:off x="685800" y="3198813"/>
            <a:ext cx="5486400" cy="3600450"/>
          </a:xfrm>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kern="100" dirty="0">
                <a:effectLst/>
                <a:latin typeface="Calibri" panose="020F0502020204030204" pitchFamily="34" charset="0"/>
                <a:ea typeface="Calibri" panose="020F0502020204030204" pitchFamily="34" charset="0"/>
                <a:cs typeface="Times New Roman" panose="02020603050405020304" pitchFamily="18" charset="0"/>
              </a:rPr>
              <a:t>Unit Renewal – Where to Start</a:t>
            </a: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kern="100" dirty="0">
                <a:effectLst/>
                <a:latin typeface="Calibri" panose="020F0502020204030204" pitchFamily="34" charset="0"/>
                <a:ea typeface="Calibri" panose="020F0502020204030204" pitchFamily="34" charset="0"/>
                <a:cs typeface="Times New Roman" panose="02020603050405020304" pitchFamily="18" charset="0"/>
              </a:rPr>
              <a:t>In the</a:t>
            </a:r>
            <a:r>
              <a:rPr lang="en-US" b="1" kern="100" dirty="0">
                <a:effectLst/>
                <a:latin typeface="Calibri" panose="020F0502020204030204" pitchFamily="34" charset="0"/>
                <a:ea typeface="Calibri" panose="020F0502020204030204" pitchFamily="34" charset="0"/>
                <a:cs typeface="Times New Roman" panose="02020603050405020304" pitchFamily="18" charset="0"/>
              </a:rPr>
              <a:t> </a:t>
            </a:r>
            <a:r>
              <a:rPr lang="en-US" b="0" kern="100" dirty="0">
                <a:effectLst/>
                <a:latin typeface="Calibri" panose="020F0502020204030204" pitchFamily="34" charset="0"/>
                <a:ea typeface="Calibri" panose="020F0502020204030204" pitchFamily="34" charset="0"/>
                <a:cs typeface="Times New Roman" panose="02020603050405020304" pitchFamily="18" charset="0"/>
              </a:rPr>
              <a:t>unit’s </a:t>
            </a:r>
            <a:r>
              <a:rPr lang="en-US" b="1" kern="100" dirty="0">
                <a:effectLst/>
                <a:latin typeface="Calibri" panose="020F0502020204030204" pitchFamily="34" charset="0"/>
                <a:ea typeface="Calibri" panose="020F0502020204030204" pitchFamily="34" charset="0"/>
                <a:cs typeface="Times New Roman" panose="02020603050405020304" pitchFamily="18" charset="0"/>
              </a:rPr>
              <a:t>Organization Manager</a:t>
            </a:r>
            <a:r>
              <a:rPr lang="en-US" kern="100" dirty="0">
                <a:effectLst/>
                <a:latin typeface="Calibri" panose="020F0502020204030204" pitchFamily="34" charset="0"/>
                <a:ea typeface="Calibri" panose="020F0502020204030204" pitchFamily="34" charset="0"/>
                <a:cs typeface="Times New Roman" panose="02020603050405020304" pitchFamily="18" charset="0"/>
              </a:rPr>
              <a:t>, unit members with a Key 3 role or a Key 3 delegate role will have access to the Unit Renewal Tab. When opened, the validation process runs automatically and displays any issues that may arise. </a:t>
            </a:r>
            <a:r>
              <a:rPr lang="en-US" u="none" kern="100" dirty="0">
                <a:effectLst/>
                <a:latin typeface="Calibri" panose="020F0502020204030204" pitchFamily="34" charset="0"/>
                <a:ea typeface="Calibri" panose="020F0502020204030204" pitchFamily="34" charset="0"/>
                <a:cs typeface="Times New Roman" panose="02020603050405020304" pitchFamily="18" charset="0"/>
              </a:rPr>
              <a:t>The appropriate member proceeds with unit renewal from here.</a:t>
            </a:r>
          </a:p>
          <a:p>
            <a:endParaRPr lang="en-US" dirty="0"/>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91</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781845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3450" y="674688"/>
            <a:ext cx="2225675" cy="1670050"/>
          </a:xfrm>
        </p:spPr>
      </p:sp>
      <p:sp>
        <p:nvSpPr>
          <p:cNvPr id="3" name="Notes Placeholder 2"/>
          <p:cNvSpPr>
            <a:spLocks noGrp="1"/>
          </p:cNvSpPr>
          <p:nvPr>
            <p:ph type="body" idx="1"/>
          </p:nvPr>
        </p:nvSpPr>
        <p:spPr>
          <a:xfrm>
            <a:off x="685800" y="2552615"/>
            <a:ext cx="5486400" cy="6627610"/>
          </a:xfrm>
        </p:spPr>
        <p:txBody>
          <a:bodyPr/>
          <a:lstStyle/>
          <a:p>
            <a:pPr marL="0" marR="0">
              <a:spcBef>
                <a:spcPts val="0"/>
              </a:spcBef>
              <a:spcAft>
                <a:spcPts val="0"/>
              </a:spcAft>
            </a:pPr>
            <a:r>
              <a:rPr lang="en-US" b="1" kern="100" dirty="0">
                <a:effectLst/>
                <a:latin typeface="Calibri" panose="020F0502020204030204" pitchFamily="34" charset="0"/>
                <a:ea typeface="Calibri" panose="020F0502020204030204" pitchFamily="34" charset="0"/>
                <a:cs typeface="Calibri" panose="020F0502020204030204" pitchFamily="34" charset="0"/>
              </a:rPr>
              <a:t>Unit Renewal</a:t>
            </a:r>
            <a:endParaRPr lang="en-US" sz="1200" b="1" kern="100" dirty="0">
              <a:effectLst/>
              <a:latin typeface="Calibri" panose="020F0502020204030204" pitchFamily="34" charset="0"/>
              <a:ea typeface="Calibri" panose="020F0502020204030204" pitchFamily="34" charset="0"/>
              <a:cs typeface="Calibri" panose="020F0502020204030204" pitchFamily="34" charset="0"/>
            </a:endParaRPr>
          </a:p>
          <a:p>
            <a:pPr marL="0" lv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As units prepare to renew, they should keep these items in mind:</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This process renews the unit, but not its members, which is a separate process based on the joining or last renewal date. </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Encourage units to start preparing at least two months before their expiration date.</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 unit has a two-month lapse period after the unit expires. After that, the unit is dropped.</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It is recommended that unit leaders pre-check and see if any validation issues are showing. The most common is Safeguarding Youth Training (SYT) dates for adult leaders, but all checks are still conducted, such as ensuring correct leadership positions are filled, the number of youth, and SYT completion. Validation is performed at the time of renewal. If things change a day or so later, the validation will change.</a:t>
            </a:r>
          </a:p>
          <a:p>
            <a:pPr marL="171450" lvl="0" indent="-171450">
              <a:buFont typeface="Arial" panose="020B0604020202020204" pitchFamily="34" charset="0"/>
              <a:buChar cha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Verify the leadership positions and ensure that the correct names are assigned to the corresponding roles. If not, use “Position Manager,” also found in Organization Manager, to edit, wait overnight, and then validate again. </a:t>
            </a:r>
          </a:p>
          <a:p>
            <a:pPr marL="171450" marR="0" lvl="0" indent="-171450">
              <a:spcBef>
                <a:spcPts val="0"/>
              </a:spcBef>
              <a:spcAft>
                <a:spcPts val="0"/>
              </a:spcAft>
              <a:buFont typeface="Arial" panose="020B0604020202020204" pitchFamily="34" charset="0"/>
              <a:buChar char="•"/>
            </a:pPr>
            <a:r>
              <a:rPr lang="en-US" kern="1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spcBef>
                <a:spcPts val="0"/>
              </a:spcBef>
              <a:spcAft>
                <a:spcPts val="0"/>
              </a:spcAft>
              <a:buFont typeface="Arial" panose="020B0604020202020204" pitchFamily="34" charset="0"/>
              <a:buNone/>
            </a:pP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
                <a:srgbClr val="000000"/>
              </a:buClr>
              <a:buSzPts val="1400"/>
              <a:tabLst/>
              <a:defRPr/>
            </a:pP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spcBef>
                <a:spcPts val="0"/>
              </a:spcBef>
              <a:spcAft>
                <a:spcPts val="0"/>
              </a:spcAft>
              <a:buFont typeface="+mj-lt"/>
              <a:buNone/>
            </a:pPr>
            <a:endParaRPr lang="en-US" sz="16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92</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905034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Helping Units Prepare</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When helping units prepare for Unit renewal, the unit commissioner should meet with the unit Key 3 at least 90 days before the unit is due to renew to ensure they understand the separate processes for unit renewal and membership renewal. Units should be encouraged to appoint a renewal champion. This person will be responsible for renewing the unit using the renewal system. This person can be one of the Key 3 or a key delegate. To initiate the unit renewal process, the champion will need to verify that all members have accurate email addresses, that the required leadership positions are filled, and that SYT is up to date. </a:t>
            </a:r>
          </a:p>
          <a:p>
            <a:pPr marL="0" indent="0"/>
            <a:endParaRPr lang="en-US" strike="sngStrike" dirty="0">
              <a:latin typeface="Calibri" panose="020F0502020204030204" pitchFamily="34" charset="0"/>
              <a:ea typeface="Calibri" panose="020F0502020204030204" pitchFamily="34" charset="0"/>
              <a:cs typeface="Calibri" panose="020F0502020204030204" pitchFamily="34" charset="0"/>
            </a:endParaRPr>
          </a:p>
          <a:p>
            <a:pPr marL="0" indent="0"/>
            <a:r>
              <a:rPr lang="en-US" dirty="0">
                <a:latin typeface="Calibri" panose="020F0502020204030204" pitchFamily="34" charset="0"/>
                <a:ea typeface="Calibri" panose="020F0502020204030204" pitchFamily="34" charset="0"/>
                <a:cs typeface="Calibri" panose="020F0502020204030204" pitchFamily="34" charset="0"/>
              </a:rPr>
              <a:t>Commissioners should remind units that payment options are available for unit and membership renewals, and they need to decide which options to use.</a:t>
            </a:r>
          </a:p>
          <a:p>
            <a:pPr marL="0" indent="0"/>
            <a:r>
              <a:rPr lang="en-US" b="1" dirty="0">
                <a:latin typeface="Calibri" panose="020F0502020204030204" pitchFamily="34" charset="0"/>
                <a:ea typeface="Calibri" panose="020F0502020204030204" pitchFamily="34" charset="0"/>
                <a:cs typeface="Calibri" panose="020F0502020204030204" pitchFamily="34" charset="0"/>
              </a:rPr>
              <a:t>Commissioners should then document the units’ preparations in Commissioner Tools, using the “Other” category. This will be a reference when help is needed.</a:t>
            </a:r>
          </a:p>
          <a:p>
            <a:r>
              <a:rPr lang="en-US" dirty="0">
                <a:latin typeface="Calibri" panose="020F0502020204030204" pitchFamily="34" charset="0"/>
                <a:ea typeface="Calibri" panose="020F0502020204030204" pitchFamily="34" charset="0"/>
                <a:cs typeface="Calibri" panose="020F0502020204030204" pitchFamily="34" charset="0"/>
              </a:rPr>
              <a:t>	</a:t>
            </a: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93</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9536041"/>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52688" y="236538"/>
            <a:ext cx="2286000" cy="1714500"/>
          </a:xfrm>
        </p:spPr>
      </p:sp>
      <p:sp>
        <p:nvSpPr>
          <p:cNvPr id="3" name="Notes Placeholder 2"/>
          <p:cNvSpPr>
            <a:spLocks noGrp="1"/>
          </p:cNvSpPr>
          <p:nvPr>
            <p:ph type="body" idx="1"/>
          </p:nvPr>
        </p:nvSpPr>
        <p:spPr>
          <a:xfrm>
            <a:off x="600804" y="2114062"/>
            <a:ext cx="5486400" cy="6963263"/>
          </a:xfrm>
        </p:spPr>
        <p:txBody>
          <a:bodyPr/>
          <a:lstStyle/>
          <a:p>
            <a:pPr marL="0" lvl="0" indent="0"/>
            <a:r>
              <a:rPr lang="en-US" b="1" dirty="0">
                <a:effectLst/>
                <a:latin typeface="Calibri" panose="020F0502020204030204" pitchFamily="34" charset="0"/>
                <a:ea typeface="Calibri" panose="020F0502020204030204" pitchFamily="34" charset="0"/>
                <a:cs typeface="Calibri" panose="020F0502020204030204" pitchFamily="34" charset="0"/>
              </a:rPr>
              <a:t>The Annual Unit Charter Agreement</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 charter agreement and (maybe) a facility use agreement are required to complete the unit renewal process. All the different forms of agreements are available to commissioners and unit volunteers at the link shown on the slide. Commissioners should become familiar with the terms of the charter.</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The charter agreement is signed by the chartered organization, the charter organization representative, the unit committee chair, and the local Scouting America council .</a:t>
            </a:r>
          </a:p>
          <a:p>
            <a:pPr marL="0" indent="0"/>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Note: </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Although the Annual Charter Agreement and any use agreement are not included in the online unit renewal process, they are still required for the unit to be considered renewed.</a:t>
            </a: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94</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183819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3450" y="674688"/>
            <a:ext cx="2225675" cy="1670050"/>
          </a:xfrm>
        </p:spPr>
      </p:sp>
      <p:sp>
        <p:nvSpPr>
          <p:cNvPr id="3" name="Notes Placeholder 2"/>
          <p:cNvSpPr>
            <a:spLocks noGrp="1"/>
          </p:cNvSpPr>
          <p:nvPr>
            <p:ph type="body" idx="1"/>
          </p:nvPr>
        </p:nvSpPr>
        <p:spPr>
          <a:xfrm>
            <a:off x="685800" y="2852382"/>
            <a:ext cx="5486400" cy="5148618"/>
          </a:xfrm>
        </p:spPr>
        <p:txBody>
          <a:bodyPr/>
          <a:lstStyle/>
          <a:p>
            <a:pPr marL="0" indent="0"/>
            <a:r>
              <a:rPr lang="en-US" b="1">
                <a:latin typeface="Calibri" panose="020F0502020204030204" pitchFamily="34" charset="0"/>
                <a:ea typeface="Calibri" panose="020F0502020204030204" pitchFamily="34" charset="0"/>
                <a:cs typeface="Calibri" panose="020F0502020204030204" pitchFamily="34" charset="0"/>
              </a:rPr>
              <a:t>Membership Renewal</a:t>
            </a:r>
            <a:br>
              <a:rPr lang="en-US" b="1">
                <a:latin typeface="Calibri" panose="020F0502020204030204" pitchFamily="34" charset="0"/>
                <a:ea typeface="Calibri" panose="020F0502020204030204" pitchFamily="34" charset="0"/>
                <a:cs typeface="Calibri" panose="020F0502020204030204" pitchFamily="34" charset="0"/>
              </a:rPr>
            </a:br>
            <a:r>
              <a:rPr lang="en-US" b="0" u="none">
                <a:latin typeface="Calibri" panose="020F0502020204030204" pitchFamily="34" charset="0"/>
                <a:ea typeface="Calibri" panose="020F0502020204030204" pitchFamily="34" charset="0"/>
                <a:cs typeface="Calibri" panose="020F0502020204030204" pitchFamily="34" charset="0"/>
              </a:rPr>
              <a:t>Commissioners should ensure that units’ members are renewing on time.</a:t>
            </a:r>
          </a:p>
          <a:p>
            <a:pPr marL="0" indent="0"/>
            <a:endParaRPr lang="en-US" b="1">
              <a:latin typeface="Calibri" panose="020F0502020204030204" pitchFamily="34" charset="0"/>
              <a:ea typeface="Calibri" panose="020F0502020204030204" pitchFamily="34" charset="0"/>
              <a:cs typeface="Calibri" panose="020F0502020204030204" pitchFamily="34" charset="0"/>
            </a:endParaRPr>
          </a:p>
          <a:p>
            <a:pPr marL="228600" indent="0">
              <a:buFont typeface="Arial" panose="020B0604020202020204" pitchFamily="34" charset="0"/>
            </a:pPr>
            <a:endParaRPr lang="en-US" b="0"/>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95</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318394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03450" y="674688"/>
            <a:ext cx="2225675" cy="1670050"/>
          </a:xfrm>
        </p:spPr>
      </p:sp>
      <p:sp>
        <p:nvSpPr>
          <p:cNvPr id="3" name="Notes Placeholder 2"/>
          <p:cNvSpPr>
            <a:spLocks noGrp="1"/>
          </p:cNvSpPr>
          <p:nvPr>
            <p:ph type="body" idx="1"/>
          </p:nvPr>
        </p:nvSpPr>
        <p:spPr>
          <a:xfrm>
            <a:off x="685800" y="2784143"/>
            <a:ext cx="5486400" cy="5216857"/>
          </a:xfrm>
        </p:spPr>
        <p:txBody>
          <a:bodyPr/>
          <a:lstStyle/>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1"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Commissioner Role</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 unit Key 3 will get monthly email reports of who is due to renew, as will parents of Scouts.</a:t>
            </a:r>
          </a:p>
          <a:p>
            <a:pPr marL="0" marR="0" lvl="0" indent="-22860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b="0" i="0" strike="sng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Although individual memberships are not renewed as part of the unit charter renewal process, commissioners may encourage units to have a unit committee member responsible for unit membership. The New Member Coordinator could be an ideal choice to perform this function. They can access key reports in the </a:t>
            </a:r>
            <a:r>
              <a:rPr lang="en-US" b="1"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Organization Manager </a:t>
            </a:r>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or the </a:t>
            </a:r>
            <a:r>
              <a:rPr lang="en-US" b="1"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Roster Tool</a:t>
            </a:r>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pPr marL="0"/>
            <a:endPar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a:r>
              <a:rPr lang="en-US" b="0" i="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This report lists everyone due to renew within the next two months, as well as those whose registration has lapsed.</a:t>
            </a:r>
            <a:r>
              <a:rPr lang="en-US" dirty="0">
                <a:solidFill>
                  <a:schemeClr val="tx1"/>
                </a:solidFill>
                <a:latin typeface="Calibri" panose="020F0502020204030204" pitchFamily="34" charset="0"/>
                <a:ea typeface="Calibri" panose="020F0502020204030204" pitchFamily="34" charset="0"/>
                <a:cs typeface="Calibri" panose="020F0502020204030204" pitchFamily="34" charset="0"/>
              </a:rPr>
              <a:t> </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96</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071329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Commissioner Role</a:t>
            </a:r>
          </a:p>
          <a:p>
            <a:pPr marL="0" indent="0"/>
            <a:r>
              <a:rPr lang="en-US" dirty="0">
                <a:latin typeface="Calibri" panose="020F0502020204030204" pitchFamily="34" charset="0"/>
                <a:ea typeface="Calibri" panose="020F0502020204030204" pitchFamily="34" charset="0"/>
                <a:cs typeface="Calibri" panose="020F0502020204030204" pitchFamily="34" charset="0"/>
              </a:rPr>
              <a:t>Commissioners can help units prepare for unit and member renewals by asking unit leaders:</a:t>
            </a:r>
            <a:r>
              <a:rPr lang="en-US" sz="1200" dirty="0">
                <a:latin typeface="Calibri" panose="020F0502020204030204" pitchFamily="34" charset="0"/>
                <a:ea typeface="Calibri" panose="020F0502020204030204" pitchFamily="34" charset="0"/>
                <a:cs typeface="Calibri" panose="020F0502020204030204" pitchFamily="34" charset="0"/>
              </a:rPr>
              <a:t> </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Is your unit ready?</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Has the unit decided whether to employ Unit Pay, Self-pay, or a combination? Has that decision been </a:t>
            </a:r>
            <a:r>
              <a:rPr lang="en-US" sz="1200" b="1" dirty="0">
                <a:latin typeface="Calibri" panose="020F0502020204030204" pitchFamily="34" charset="0"/>
                <a:ea typeface="Calibri" panose="020F0502020204030204" pitchFamily="34" charset="0"/>
                <a:cs typeface="Calibri" panose="020F0502020204030204" pitchFamily="34" charset="0"/>
              </a:rPr>
              <a:t>communicated </a:t>
            </a:r>
            <a:r>
              <a:rPr lang="en-US" sz="1200" b="1" u="none" dirty="0">
                <a:latin typeface="Calibri" panose="020F0502020204030204" pitchFamily="34" charset="0"/>
                <a:ea typeface="Calibri" panose="020F0502020204030204" pitchFamily="34" charset="0"/>
                <a:cs typeface="Calibri" panose="020F0502020204030204" pitchFamily="34" charset="0"/>
              </a:rPr>
              <a:t>well</a:t>
            </a:r>
            <a:r>
              <a:rPr lang="en-US" sz="1200" b="0" u="none" dirty="0">
                <a:latin typeface="Calibri" panose="020F0502020204030204" pitchFamily="34" charset="0"/>
                <a:ea typeface="Calibri" panose="020F0502020204030204" pitchFamily="34" charset="0"/>
                <a:cs typeface="Calibri" panose="020F0502020204030204" pitchFamily="34" charset="0"/>
              </a:rPr>
              <a:t> with the unit’s parents?</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Has the unit selected auto or manual approval for adult renewals? It’s a unit’s decision, but it’s worth noting that the adults have already been approved. </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Do your members/parents understand what they do or do not need to do?</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 Is everyone’s email address correct in scouting.org, not just </a:t>
            </a:r>
            <a:r>
              <a:rPr lang="en-US" sz="1200" dirty="0" err="1">
                <a:latin typeface="Calibri" panose="020F0502020204030204" pitchFamily="34" charset="0"/>
                <a:ea typeface="Calibri" panose="020F0502020204030204" pitchFamily="34" charset="0"/>
                <a:cs typeface="Calibri" panose="020F0502020204030204" pitchFamily="34" charset="0"/>
              </a:rPr>
              <a:t>Scoutbook</a:t>
            </a:r>
            <a:r>
              <a:rPr lang="en-US" sz="1200" dirty="0">
                <a:latin typeface="Calibri" panose="020F0502020204030204" pitchFamily="34" charset="0"/>
                <a:ea typeface="Calibri" panose="020F0502020204030204" pitchFamily="34" charset="0"/>
                <a:cs typeface="Calibri" panose="020F0502020204030204" pitchFamily="34" charset="0"/>
              </a:rPr>
              <a:t>?</a:t>
            </a:r>
          </a:p>
          <a:p>
            <a:pPr marL="628650" lvl="1" indent="-171450">
              <a:buFont typeface="Arial" panose="020B0604020202020204" pitchFamily="34" charset="0"/>
              <a:buChar char="•"/>
            </a:pPr>
            <a:r>
              <a:rPr lang="en-US" sz="1200" dirty="0">
                <a:latin typeface="Calibri" panose="020F0502020204030204" pitchFamily="34" charset="0"/>
                <a:ea typeface="Calibri" panose="020F0502020204030204" pitchFamily="34" charset="0"/>
                <a:cs typeface="Calibri" panose="020F0502020204030204" pitchFamily="34" charset="0"/>
              </a:rPr>
              <a:t>Does every Scout under 18 have an associated parent’s/guardian’s email?</a:t>
            </a:r>
          </a:p>
          <a:p>
            <a:pPr marL="0" lvl="0" indent="0">
              <a:buFont typeface="Arial" panose="020B0604020202020204" pitchFamily="34" charset="0"/>
              <a:buNone/>
            </a:pPr>
            <a:endParaRPr lang="en-US" sz="1200" dirty="0">
              <a:latin typeface="Calibri" panose="020F0502020204030204" pitchFamily="34" charset="0"/>
              <a:ea typeface="Calibri" panose="020F0502020204030204" pitchFamily="34" charset="0"/>
              <a:cs typeface="Calibri" panose="020F0502020204030204" pitchFamily="34" charset="0"/>
            </a:endParaRPr>
          </a:p>
          <a:p>
            <a:pPr marL="0" lvl="0" indent="0">
              <a:buFont typeface="Arial" panose="020B0604020202020204" pitchFamily="34" charset="0"/>
              <a:buNone/>
            </a:pPr>
            <a:r>
              <a:rPr lang="en-US" sz="1200" b="1" dirty="0">
                <a:latin typeface="Calibri" panose="020F0502020204030204" pitchFamily="34" charset="0"/>
                <a:ea typeface="Calibri" panose="020F0502020204030204" pitchFamily="34" charset="0"/>
                <a:cs typeface="Calibri" panose="020F0502020204030204" pitchFamily="34" charset="0"/>
              </a:rPr>
              <a:t>Communication is the key to success!!</a:t>
            </a:r>
          </a:p>
          <a:p>
            <a:endParaRPr lang="en-US" dirty="0"/>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97</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427979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i="0" dirty="0">
                <a:solidFill>
                  <a:schemeClr val="tx1"/>
                </a:solidFill>
                <a:effectLst/>
                <a:latin typeface="Calibri" panose="020F0502020204030204" pitchFamily="34" charset="0"/>
                <a:cs typeface="Calibri" panose="020F0502020204030204" pitchFamily="34" charset="0"/>
              </a:rPr>
              <a:t>Members Opt-Out Report – Commissioner Role</a:t>
            </a:r>
          </a:p>
          <a:p>
            <a:pPr marL="0" indent="0"/>
            <a:r>
              <a:rPr lang="en-US" b="0" i="0" dirty="0">
                <a:solidFill>
                  <a:schemeClr val="tx1"/>
                </a:solidFill>
                <a:effectLst/>
                <a:latin typeface="Calibri" panose="020F0502020204030204" pitchFamily="34" charset="0"/>
                <a:cs typeface="Calibri" panose="020F0502020204030204" pitchFamily="34" charset="0"/>
              </a:rPr>
              <a:t>This Roster Report lists all members who have OPTED not to renew.  Commissioners might encourage a unit leader or New Member Coordinator to review this review monthly and follow up to determine why these individuals chose not to renew their membership. </a:t>
            </a:r>
          </a:p>
          <a:p>
            <a:pPr marL="0" indent="0"/>
            <a:endParaRPr lang="en-US" b="0" i="0" dirty="0">
              <a:solidFill>
                <a:schemeClr val="tx1"/>
              </a:solidFill>
              <a:effectLst/>
              <a:latin typeface="Calibri" panose="020F0502020204030204" pitchFamily="34" charset="0"/>
              <a:cs typeface="Calibri" panose="020F0502020204030204" pitchFamily="34" charset="0"/>
            </a:endParaRPr>
          </a:p>
          <a:p>
            <a:pPr marL="0" indent="0"/>
            <a:r>
              <a:rPr lang="en-US" b="0" i="0" dirty="0">
                <a:solidFill>
                  <a:schemeClr val="tx1"/>
                </a:solidFill>
                <a:effectLst/>
                <a:latin typeface="Calibri" panose="020F0502020204030204" pitchFamily="34" charset="0"/>
                <a:cs typeface="Calibri" panose="020F0502020204030204" pitchFamily="34" charset="0"/>
              </a:rPr>
              <a:t>District or council commissioners – either individually or in conjunction with the membership chair and/or professionals – should consider developing teams to contact members who have opted out, to learn why, and, if appropriate, invite them to return or visit other units. These calls should be carefully scripted.</a:t>
            </a:r>
            <a:endParaRPr lang="en-US" dirty="0">
              <a:solidFill>
                <a:schemeClr val="tx1"/>
              </a:solidFill>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idx="12"/>
          </p:nvPr>
        </p:nvSpPr>
        <p:spPr/>
        <p:txBody>
          <a:bodyPr/>
          <a:lstStyle/>
          <a:p>
            <a:pPr algn="r"/>
            <a:fld id="{00000000-1234-1234-1234-123412341234}" type="slidenum">
              <a:rPr lang="en-US" sz="1200" smtClean="0">
                <a:solidFill>
                  <a:schemeClr val="dk1"/>
                </a:solidFill>
                <a:latin typeface="Calibri"/>
                <a:ea typeface="Calibri"/>
                <a:cs typeface="Calibri"/>
                <a:sym typeface="Calibri"/>
              </a:rPr>
              <a:pPr algn="r"/>
              <a:t>98</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289319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dirty="0">
                <a:latin typeface="Calibri" panose="020F0502020204030204" pitchFamily="34" charset="0"/>
                <a:ea typeface="Calibri" panose="020F0502020204030204" pitchFamily="34" charset="0"/>
                <a:cs typeface="Calibri" panose="020F0502020204030204" pitchFamily="34" charset="0"/>
              </a:rPr>
              <a:t>Charter Certificates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Once unit renewal is complete, the new charter certificate is available. Charter certificates can be printed by a member of the unit Key 3 for presentation. Commissioners can also print the charter certificate from the unit dashboard in Commissioner Tools by clicking the “View Charter” button. </a:t>
            </a:r>
          </a:p>
          <a:p>
            <a:endParaRPr lang="en-US" dirty="0"/>
          </a:p>
        </p:txBody>
      </p:sp>
      <p:sp>
        <p:nvSpPr>
          <p:cNvPr id="4" name="Slide Number Placeholder 3"/>
          <p:cNvSpPr>
            <a:spLocks noGrp="1"/>
          </p:cNvSpPr>
          <p:nvPr>
            <p:ph type="sldNum" idx="12"/>
          </p:nvPr>
        </p:nvSpPr>
        <p:spPr/>
        <p:txBody>
          <a:bodyPr/>
          <a:lstStyle/>
          <a:p>
            <a:pPr algn="r"/>
            <a:fld id="{00000000-1234-1234-1234-123412341234}" type="slidenum">
              <a:rPr lang="en-US" smtClean="0">
                <a:solidFill>
                  <a:schemeClr val="dk1"/>
                </a:solidFill>
                <a:latin typeface="Calibri"/>
                <a:ea typeface="Calibri"/>
                <a:cs typeface="Calibri"/>
                <a:sym typeface="Calibri"/>
              </a:rPr>
              <a:pPr algn="r"/>
              <a:t>99</a:t>
            </a:fld>
            <a:endParaRPr lang="en-US"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5790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638203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778103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10873189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D57E1E4-F678-4347-8B9E-2A9963720756}"/>
              </a:ext>
            </a:extLst>
          </p:cNvPr>
          <p:cNvSpPr>
            <a:spLocks noGrp="1"/>
          </p:cNvSpPr>
          <p:nvPr>
            <p:ph type="title"/>
          </p:nvPr>
        </p:nvSpPr>
        <p:spPr>
          <a:xfrm>
            <a:off x="0" y="494801"/>
            <a:ext cx="4487092" cy="732155"/>
          </a:xfrm>
        </p:spPr>
        <p:txBody>
          <a:bodyPr>
            <a:normAutofit/>
          </a:bodyPr>
          <a:lstStyle>
            <a:lvl1pPr>
              <a:defRPr sz="2700" b="1">
                <a:solidFill>
                  <a:schemeClr val="tx1"/>
                </a:solidFill>
                <a:latin typeface="+mn-lt"/>
              </a:defRPr>
            </a:lvl1pPr>
          </a:lstStyle>
          <a:p>
            <a:r>
              <a:rPr lang="en-US"/>
              <a:t>Click to edit Master title style</a:t>
            </a:r>
          </a:p>
        </p:txBody>
      </p:sp>
    </p:spTree>
    <p:extLst>
      <p:ext uri="{BB962C8B-B14F-4D97-AF65-F5344CB8AC3E}">
        <p14:creationId xmlns:p14="http://schemas.microsoft.com/office/powerpoint/2010/main" val="34465048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7"/>
        <p:cNvGrpSpPr/>
        <p:nvPr/>
      </p:nvGrpSpPr>
      <p:grpSpPr>
        <a:xfrm>
          <a:off x="0" y="0"/>
          <a:ext cx="0" cy="0"/>
          <a:chOff x="0" y="0"/>
          <a:chExt cx="0" cy="0"/>
        </a:xfrm>
      </p:grpSpPr>
      <p:sp>
        <p:nvSpPr>
          <p:cNvPr id="28" name="Google Shape;28;p88"/>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88"/>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88"/>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1406635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781427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68FED1-2862-4BA2-8856-6CBC38352094}"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1502285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068FED1-2862-4BA2-8856-6CBC38352094}"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4150974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068FED1-2862-4BA2-8856-6CBC38352094}" type="datetimeFigureOut">
              <a:rPr lang="en-US" smtClean="0"/>
              <a:t>8/27/2025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2890674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068FED1-2862-4BA2-8856-6CBC38352094}" type="datetimeFigureOut">
              <a:rPr lang="en-US" smtClean="0"/>
              <a:t>8/27/2025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42888171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68FED1-2862-4BA2-8856-6CBC38352094}" type="datetimeFigureOut">
              <a:rPr lang="en-US" smtClean="0"/>
              <a:t>8/27/2025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56081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68FED1-2862-4BA2-8856-6CBC38352094}"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38394903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068FED1-2862-4BA2-8856-6CBC38352094}"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244995B-F9F8-4E35-BEAF-4D527C7C2316}" type="slidenum">
              <a:rPr lang="en-US" smtClean="0"/>
              <a:t>‹#›</a:t>
            </a:fld>
            <a:endParaRPr lang="en-US"/>
          </a:p>
        </p:txBody>
      </p:sp>
    </p:spTree>
    <p:extLst>
      <p:ext uri="{BB962C8B-B14F-4D97-AF65-F5344CB8AC3E}">
        <p14:creationId xmlns:p14="http://schemas.microsoft.com/office/powerpoint/2010/main" val="8043861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68FED1-2862-4BA2-8856-6CBC38352094}" type="datetimeFigureOut">
              <a:rPr lang="en-US" smtClean="0"/>
              <a:t>8/27/2025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44995B-F9F8-4E35-BEAF-4D527C7C2316}" type="slidenum">
              <a:rPr lang="en-US" smtClean="0"/>
              <a:t>‹#›</a:t>
            </a:fld>
            <a:endParaRPr lang="en-US"/>
          </a:p>
        </p:txBody>
      </p:sp>
      <p:sp>
        <p:nvSpPr>
          <p:cNvPr id="7" name="Right Triangle 6">
            <a:extLst>
              <a:ext uri="{FF2B5EF4-FFF2-40B4-BE49-F238E27FC236}">
                <a16:creationId xmlns:a16="http://schemas.microsoft.com/office/drawing/2014/main" id="{7F0011C7-95CD-F209-2531-DBAD4531E24A}"/>
              </a:ext>
            </a:extLst>
          </p:cNvPr>
          <p:cNvSpPr/>
          <p:nvPr userDrawn="1"/>
        </p:nvSpPr>
        <p:spPr>
          <a:xfrm flipH="1" flipV="1">
            <a:off x="1725561" y="-1916"/>
            <a:ext cx="7418439"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descr="A picture containing drawing, game&#10;&#10;Description automatically generated">
            <a:extLst>
              <a:ext uri="{FF2B5EF4-FFF2-40B4-BE49-F238E27FC236}">
                <a16:creationId xmlns:a16="http://schemas.microsoft.com/office/drawing/2014/main" id="{103CFB06-EAA6-9825-74AE-0505E7B5938A}"/>
              </a:ext>
            </a:extLst>
          </p:cNvPr>
          <p:cNvPicPr>
            <a:picLocks noChangeAspect="1"/>
          </p:cNvPicPr>
          <p:nvPr userDrawn="1"/>
        </p:nvPicPr>
        <p:blipFill>
          <a:blip r:embed="rId1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969718" y="113710"/>
            <a:ext cx="982263" cy="999460"/>
          </a:xfrm>
          <a:prstGeom prst="rect">
            <a:avLst/>
          </a:prstGeom>
        </p:spPr>
      </p:pic>
    </p:spTree>
    <p:extLst>
      <p:ext uri="{BB962C8B-B14F-4D97-AF65-F5344CB8AC3E}">
        <p14:creationId xmlns:p14="http://schemas.microsoft.com/office/powerpoint/2010/main" val="18560632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55" r:id="rId12"/>
    <p:sldLayoutId id="214748367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00.xml"/><Relationship Id="rId1" Type="http://schemas.openxmlformats.org/officeDocument/2006/relationships/slideLayout" Target="../slideLayouts/slideLayout13.xml"/></Relationships>
</file>

<file path=ppt/slides/_rels/slide10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1.xml"/><Relationship Id="rId1" Type="http://schemas.openxmlformats.org/officeDocument/2006/relationships/slideLayout" Target="../slideLayouts/slideLayout1.xml"/><Relationship Id="rId4" Type="http://schemas.openxmlformats.org/officeDocument/2006/relationships/image" Target="../media/image107.jpeg"/></Relationships>
</file>

<file path=ppt/slides/_rels/slide10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08.xml"/><Relationship Id="rId1" Type="http://schemas.openxmlformats.org/officeDocument/2006/relationships/slideLayout" Target="../slideLayouts/slideLayout1.xml"/><Relationship Id="rId5" Type="http://schemas.openxmlformats.org/officeDocument/2006/relationships/image" Target="../media/image113.png"/><Relationship Id="rId4" Type="http://schemas.openxmlformats.org/officeDocument/2006/relationships/hyperlink" Target="https://www.scouting.org/commissioners/training/continuing-education/" TargetMode="External"/></Relationships>
</file>

<file path=ppt/slides/_rels/slide109.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109.xml"/><Relationship Id="rId1" Type="http://schemas.openxmlformats.org/officeDocument/2006/relationships/slideLayout" Target="../slideLayouts/slideLayout1.xml"/><Relationship Id="rId4" Type="http://schemas.openxmlformats.org/officeDocument/2006/relationships/image" Target="../media/image1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8" Type="http://schemas.openxmlformats.org/officeDocument/2006/relationships/image" Target="../media/image124.png"/><Relationship Id="rId3" Type="http://schemas.openxmlformats.org/officeDocument/2006/relationships/image" Target="../media/image119.jpeg"/><Relationship Id="rId7" Type="http://schemas.openxmlformats.org/officeDocument/2006/relationships/image" Target="../media/image123.jpeg"/><Relationship Id="rId2" Type="http://schemas.openxmlformats.org/officeDocument/2006/relationships/notesSlide" Target="../notesSlides/notesSlide113.xml"/><Relationship Id="rId1" Type="http://schemas.openxmlformats.org/officeDocument/2006/relationships/slideLayout" Target="../slideLayouts/slideLayout13.x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jpeg"/><Relationship Id="rId9" Type="http://schemas.openxmlformats.org/officeDocument/2006/relationships/hyperlink" Target="https://www.scouting.org/commissioners/recognition/" TargetMode="External"/></Relationships>
</file>

<file path=ppt/slides/_rels/slide11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14.xml"/><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15.xml"/><Relationship Id="rId1" Type="http://schemas.openxmlformats.org/officeDocument/2006/relationships/slideLayout" Target="../slideLayouts/slideLayout13.xml"/><Relationship Id="rId4" Type="http://schemas.openxmlformats.org/officeDocument/2006/relationships/hyperlink" Target="http://www.scouting.org/commissioners/manuals" TargetMode="External"/></Relationships>
</file>

<file path=ppt/slides/_rels/slide116.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16.xml"/><Relationship Id="rId1" Type="http://schemas.openxmlformats.org/officeDocument/2006/relationships/slideLayout" Target="../slideLayouts/slideLayout13.xml"/><Relationship Id="rId5" Type="http://schemas.openxmlformats.org/officeDocument/2006/relationships/hyperlink" Target="https://www.scouting.org/commissioners/" TargetMode="External"/><Relationship Id="rId4" Type="http://schemas.openxmlformats.org/officeDocument/2006/relationships/image" Target="../media/image128.png"/></Relationships>
</file>

<file path=ppt/slides/_rels/slide1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7.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2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2.pn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4.gif"/><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4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4.gif"/><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40.jpeg"/></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2.xml"/><Relationship Id="rId1" Type="http://schemas.openxmlformats.org/officeDocument/2006/relationships/slideLayout" Target="../slideLayouts/slideLayout7.xml"/><Relationship Id="rId4" Type="http://schemas.openxmlformats.org/officeDocument/2006/relationships/image" Target="../media/image73.png"/></Relationships>
</file>

<file path=ppt/slides/_rels/slide6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6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65.xml"/><Relationship Id="rId1" Type="http://schemas.openxmlformats.org/officeDocument/2006/relationships/slideLayout" Target="../slideLayouts/slideLayout7.xml"/><Relationship Id="rId5" Type="http://schemas.openxmlformats.org/officeDocument/2006/relationships/hyperlink" Target="https://www.scouting.org/commissioners/connections/" TargetMode="External"/><Relationship Id="rId4" Type="http://schemas.openxmlformats.org/officeDocument/2006/relationships/image" Target="../media/image78.png"/></Relationships>
</file>

<file path=ppt/slides/_rels/slide6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88.xml"/><Relationship Id="rId1" Type="http://schemas.openxmlformats.org/officeDocument/2006/relationships/slideLayout" Target="../slideLayouts/slideLayout1.xml"/><Relationship Id="rId4" Type="http://schemas.openxmlformats.org/officeDocument/2006/relationships/image" Target="../media/image98.jpeg"/></Relationships>
</file>

<file path=ppt/slides/_rels/slide8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92.xml"/><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94.xml"/><Relationship Id="rId1" Type="http://schemas.openxmlformats.org/officeDocument/2006/relationships/slideLayout" Target="../slideLayouts/slideLayout2.xml"/><Relationship Id="rId5" Type="http://schemas.openxmlformats.org/officeDocument/2006/relationships/image" Target="../media/image102.png"/><Relationship Id="rId4" Type="http://schemas.openxmlformats.org/officeDocument/2006/relationships/hyperlink" Target="https://www.scouting.org/wp-content/uploads/2025/06/524-95625-Annual-Charter-Agreement.pdf" TargetMode="Externa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9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dirty="0"/>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dirty="0"/>
              <a:t>  </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059876" y="3429000"/>
            <a:ext cx="2001838" cy="2003425"/>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2288" y="3429552"/>
            <a:ext cx="2002873" cy="2002873"/>
          </a:xfrm>
          <a:prstGeom prst="rect">
            <a:avLst/>
          </a:prstGeom>
        </p:spPr>
      </p:pic>
      <p:sp>
        <p:nvSpPr>
          <p:cNvPr id="6" name="Title 1"/>
          <p:cNvSpPr txBox="1">
            <a:spLocks/>
          </p:cNvSpPr>
          <p:nvPr/>
        </p:nvSpPr>
        <p:spPr>
          <a:xfrm>
            <a:off x="807659" y="1452014"/>
            <a:ext cx="7780283" cy="1675364"/>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r>
              <a:rPr lang="en-US" sz="4000" dirty="0"/>
              <a:t>District Commissioner and </a:t>
            </a:r>
          </a:p>
          <a:p>
            <a:r>
              <a:rPr lang="en-US" sz="4000" dirty="0"/>
              <a:t>Assistant District Commissioner Position-Specific Training</a:t>
            </a:r>
          </a:p>
        </p:txBody>
      </p:sp>
      <p:sp>
        <p:nvSpPr>
          <p:cNvPr id="7" name="TextBox 6"/>
          <p:cNvSpPr txBox="1"/>
          <p:nvPr/>
        </p:nvSpPr>
        <p:spPr>
          <a:xfrm>
            <a:off x="6853910" y="6064250"/>
            <a:ext cx="1671355" cy="300082"/>
          </a:xfrm>
          <a:prstGeom prst="rect">
            <a:avLst/>
          </a:prstGeom>
          <a:noFill/>
        </p:spPr>
        <p:txBody>
          <a:bodyPr wrap="none" rtlCol="0">
            <a:spAutoFit/>
          </a:bodyPr>
          <a:lstStyle/>
          <a:p>
            <a:r>
              <a:rPr lang="en-US" sz="1350">
                <a:solidFill>
                  <a:schemeClr val="bg2">
                    <a:lumMod val="75000"/>
                  </a:schemeClr>
                </a:solidFill>
              </a:rPr>
              <a:t>Revision date 8/2025</a:t>
            </a:r>
          </a:p>
        </p:txBody>
      </p:sp>
      <p:pic>
        <p:nvPicPr>
          <p:cNvPr id="9" name="Picture 8">
            <a:extLst>
              <a:ext uri="{FF2B5EF4-FFF2-40B4-BE49-F238E27FC236}">
                <a16:creationId xmlns:a16="http://schemas.microsoft.com/office/drawing/2014/main" id="{9A11F9DE-0AE1-AE56-FF14-6B02BBCC8E5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9080" y="209255"/>
            <a:ext cx="2005006" cy="309864"/>
          </a:xfrm>
          <a:prstGeom prst="rect">
            <a:avLst/>
          </a:prstGeom>
        </p:spPr>
      </p:pic>
      <p:sp>
        <p:nvSpPr>
          <p:cNvPr id="8" name="TextBox 7">
            <a:extLst>
              <a:ext uri="{FF2B5EF4-FFF2-40B4-BE49-F238E27FC236}">
                <a16:creationId xmlns:a16="http://schemas.microsoft.com/office/drawing/2014/main" id="{84783D92-6573-DA26-F026-080512160436}"/>
              </a:ext>
            </a:extLst>
          </p:cNvPr>
          <p:cNvSpPr txBox="1"/>
          <p:nvPr/>
        </p:nvSpPr>
        <p:spPr>
          <a:xfrm>
            <a:off x="4964337" y="209255"/>
            <a:ext cx="2997685" cy="646331"/>
          </a:xfrm>
          <a:prstGeom prst="rect">
            <a:avLst/>
          </a:prstGeom>
          <a:noFill/>
        </p:spPr>
        <p:txBody>
          <a:bodyPr wrap="square" rtlCol="0">
            <a:spAutoFit/>
          </a:bodyPr>
          <a:lstStyle/>
          <a:p>
            <a:pPr algn="r"/>
            <a:r>
              <a:rPr lang="en-US" b="1">
                <a:solidFill>
                  <a:schemeClr val="bg1"/>
                </a:solidFill>
              </a:rPr>
              <a:t>Commissioner Position-Specific Training</a:t>
            </a:r>
          </a:p>
        </p:txBody>
      </p:sp>
    </p:spTree>
    <p:extLst>
      <p:ext uri="{BB962C8B-B14F-4D97-AF65-F5344CB8AC3E}">
        <p14:creationId xmlns:p14="http://schemas.microsoft.com/office/powerpoint/2010/main" val="15578805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5258E-15F1-EC32-652D-9BF7E6BD70D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53A1E9C-763B-B8BF-5622-BAB3020C410F}"/>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E1C92C58-862A-AE38-02CA-04DC1A3478B6}"/>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3FB87072-6F84-1153-2A6E-8AFDC9AB3E2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4" name="TextBox 3">
            <a:extLst>
              <a:ext uri="{FF2B5EF4-FFF2-40B4-BE49-F238E27FC236}">
                <a16:creationId xmlns:a16="http://schemas.microsoft.com/office/drawing/2014/main" id="{240D8D2D-1EE9-982A-663A-F2D86BAD7087}"/>
              </a:ext>
            </a:extLst>
          </p:cNvPr>
          <p:cNvSpPr txBox="1"/>
          <p:nvPr/>
        </p:nvSpPr>
        <p:spPr>
          <a:xfrm>
            <a:off x="339559" y="180820"/>
            <a:ext cx="3705063" cy="646331"/>
          </a:xfrm>
          <a:prstGeom prst="rect">
            <a:avLst/>
          </a:prstGeom>
          <a:noFill/>
        </p:spPr>
        <p:txBody>
          <a:bodyPr wrap="square" rtlCol="0">
            <a:spAutoFit/>
          </a:bodyPr>
          <a:lstStyle/>
          <a:p>
            <a:r>
              <a:rPr lang="en-US" sz="3600" b="1" dirty="0"/>
              <a:t>Unit Metrics</a:t>
            </a:r>
          </a:p>
        </p:txBody>
      </p:sp>
      <p:sp>
        <p:nvSpPr>
          <p:cNvPr id="14" name="Subtitle 6">
            <a:extLst>
              <a:ext uri="{FF2B5EF4-FFF2-40B4-BE49-F238E27FC236}">
                <a16:creationId xmlns:a16="http://schemas.microsoft.com/office/drawing/2014/main" id="{8B740558-75CB-6347-7197-B7E776AE23F2}"/>
              </a:ext>
            </a:extLst>
          </p:cNvPr>
          <p:cNvSpPr txBox="1">
            <a:spLocks/>
          </p:cNvSpPr>
          <p:nvPr/>
        </p:nvSpPr>
        <p:spPr>
          <a:xfrm>
            <a:off x="1848313" y="1923109"/>
            <a:ext cx="6636550" cy="3766850"/>
          </a:xfrm>
          <a:prstGeom prst="rect">
            <a:avLst/>
          </a:prstGeom>
        </p:spPr>
        <p:txBody>
          <a:bodyPr vert="horz" lIns="51435" tIns="25718" rIns="51435" bIns="25718"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rgbClr val="015E9E"/>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rgbClr val="015E9E"/>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rgbClr val="015E9E"/>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rgbClr val="015E9E"/>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rgbClr val="015E9E"/>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21469" indent="-321469" algn="l">
              <a:buFont typeface="Arial" panose="020B0604020202020204" pitchFamily="34" charset="0"/>
              <a:buChar char="•"/>
            </a:pPr>
            <a:r>
              <a:rPr lang="en-US" sz="2800" b="1">
                <a:solidFill>
                  <a:schemeClr val="tx1"/>
                </a:solidFill>
              </a:rPr>
              <a:t>Key Leaders Trained</a:t>
            </a:r>
          </a:p>
          <a:p>
            <a:pPr marL="321469" indent="-321469" algn="l">
              <a:buFont typeface="Arial" panose="020B0604020202020204" pitchFamily="34" charset="0"/>
              <a:buChar char="•"/>
            </a:pPr>
            <a:r>
              <a:rPr lang="en-US" sz="2800" b="1">
                <a:solidFill>
                  <a:schemeClr val="tx1"/>
                </a:solidFill>
              </a:rPr>
              <a:t>Unit Size</a:t>
            </a:r>
          </a:p>
          <a:p>
            <a:pPr marL="321469" indent="-321469" algn="l">
              <a:buFont typeface="Arial" panose="020B0604020202020204" pitchFamily="34" charset="0"/>
              <a:buChar char="•"/>
            </a:pPr>
            <a:r>
              <a:rPr lang="en-US" sz="2800" b="1">
                <a:solidFill>
                  <a:schemeClr val="tx1"/>
                </a:solidFill>
              </a:rPr>
              <a:t>Year Over Year Membership Growth</a:t>
            </a:r>
          </a:p>
          <a:p>
            <a:pPr marL="321469" indent="-321469" algn="l">
              <a:buFont typeface="Arial" panose="020B0604020202020204" pitchFamily="34" charset="0"/>
              <a:buChar char="•"/>
            </a:pPr>
            <a:r>
              <a:rPr lang="en-US" sz="2800" b="1">
                <a:solidFill>
                  <a:schemeClr val="tx1"/>
                </a:solidFill>
              </a:rPr>
              <a:t>Advancement / Youth Leadership</a:t>
            </a:r>
          </a:p>
          <a:p>
            <a:pPr marL="321469" indent="-321469" algn="l">
              <a:buFont typeface="Arial" panose="020B0604020202020204" pitchFamily="34" charset="0"/>
              <a:buChar char="•"/>
            </a:pPr>
            <a:r>
              <a:rPr lang="en-US" sz="2800" b="1">
                <a:solidFill>
                  <a:schemeClr val="tx1"/>
                </a:solidFill>
              </a:rPr>
              <a:t>Outdoor Activities / Super Activity</a:t>
            </a:r>
          </a:p>
          <a:p>
            <a:pPr marL="321469" indent="-321469" algn="l">
              <a:buFont typeface="Arial" panose="020B0604020202020204" pitchFamily="34" charset="0"/>
              <a:buChar char="•"/>
            </a:pPr>
            <a:r>
              <a:rPr lang="en-US" sz="2800" b="1">
                <a:solidFill>
                  <a:schemeClr val="tx1"/>
                </a:solidFill>
              </a:rPr>
              <a:t>Retention</a:t>
            </a:r>
          </a:p>
          <a:p>
            <a:pPr algn="l"/>
            <a:endParaRPr lang="en-US" sz="3600">
              <a:solidFill>
                <a:schemeClr val="tx1"/>
              </a:solidFill>
            </a:endParaRPr>
          </a:p>
        </p:txBody>
      </p:sp>
      <p:pic>
        <p:nvPicPr>
          <p:cNvPr id="15" name="Google Shape;129;p4" descr="Icon Image">
            <a:extLst>
              <a:ext uri="{FF2B5EF4-FFF2-40B4-BE49-F238E27FC236}">
                <a16:creationId xmlns:a16="http://schemas.microsoft.com/office/drawing/2014/main" id="{220814DC-015E-41DB-F05A-DA20BBCE3931}"/>
              </a:ext>
            </a:extLst>
          </p:cNvPr>
          <p:cNvPicPr preferRelativeResize="0"/>
          <p:nvPr/>
        </p:nvPicPr>
        <p:blipFill rotWithShape="1">
          <a:blip r:embed="rId3">
            <a:alphaModFix/>
          </a:blip>
          <a:srcRect/>
          <a:stretch/>
        </p:blipFill>
        <p:spPr>
          <a:xfrm>
            <a:off x="457531" y="2406315"/>
            <a:ext cx="1226889" cy="1400219"/>
          </a:xfrm>
          <a:prstGeom prst="rect">
            <a:avLst/>
          </a:prstGeom>
          <a:noFill/>
          <a:ln>
            <a:noFill/>
          </a:ln>
        </p:spPr>
      </p:pic>
    </p:spTree>
    <p:extLst>
      <p:ext uri="{BB962C8B-B14F-4D97-AF65-F5344CB8AC3E}">
        <p14:creationId xmlns:p14="http://schemas.microsoft.com/office/powerpoint/2010/main" val="318124711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650"/>
        <p:cNvGrpSpPr/>
        <p:nvPr/>
      </p:nvGrpSpPr>
      <p:grpSpPr>
        <a:xfrm>
          <a:off x="0" y="0"/>
          <a:ext cx="0" cy="0"/>
          <a:chOff x="0" y="0"/>
          <a:chExt cx="0" cy="0"/>
        </a:xfrm>
      </p:grpSpPr>
      <p:pic>
        <p:nvPicPr>
          <p:cNvPr id="651" name="Google Shape;651;p73"/>
          <p:cNvPicPr preferRelativeResize="0"/>
          <p:nvPr/>
        </p:nvPicPr>
        <p:blipFill rotWithShape="1">
          <a:blip r:embed="rId3">
            <a:alphaModFix/>
          </a:blip>
          <a:srcRect/>
          <a:stretch/>
        </p:blipFill>
        <p:spPr>
          <a:xfrm>
            <a:off x="1778668" y="1831634"/>
            <a:ext cx="5586663" cy="3710545"/>
          </a:xfrm>
          <a:prstGeom prst="rect">
            <a:avLst/>
          </a:prstGeom>
          <a:noFill/>
          <a:ln w="88900" cap="sq" cmpd="thickThin">
            <a:solidFill>
              <a:srgbClr val="000000"/>
            </a:solidFill>
            <a:prstDash val="solid"/>
            <a:miter lim="800000"/>
            <a:headEnd type="none" w="sm" len="sm"/>
            <a:tailEnd type="none" w="sm" len="sm"/>
          </a:ln>
        </p:spPr>
      </p:pic>
      <p:sp>
        <p:nvSpPr>
          <p:cNvPr id="653" name="Google Shape;653;p73"/>
          <p:cNvSpPr txBox="1"/>
          <p:nvPr/>
        </p:nvSpPr>
        <p:spPr>
          <a:xfrm>
            <a:off x="187583" y="461352"/>
            <a:ext cx="4182457" cy="709246"/>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0"/>
              </a:spcBef>
              <a:spcAft>
                <a:spcPts val="0"/>
              </a:spcAft>
              <a:buClr>
                <a:schemeClr val="dk1"/>
              </a:buClr>
              <a:buSzPts val="4800"/>
              <a:buFont typeface="Calibri"/>
              <a:buNone/>
            </a:pPr>
            <a:r>
              <a:rPr lang="en-US" sz="3600" b="1">
                <a:solidFill>
                  <a:schemeClr val="dk1"/>
                </a:solidFill>
                <a:latin typeface="Calibri"/>
                <a:ea typeface="Calibri"/>
                <a:cs typeface="Calibri"/>
                <a:sym typeface="Calibri"/>
              </a:rPr>
              <a:t>Charter Presentation</a:t>
            </a:r>
            <a:endParaRPr sz="36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35064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5" name="Content Placeholder 3" descr="A close up of a sign&#10;&#10;Description automatically generated">
            <a:extLst>
              <a:ext uri="{FF2B5EF4-FFF2-40B4-BE49-F238E27FC236}">
                <a16:creationId xmlns:a16="http://schemas.microsoft.com/office/drawing/2014/main" id="{C3E05F02-C808-4422-86F1-77DD35AECF68}"/>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999183" y="2603059"/>
            <a:ext cx="2481263" cy="2481263"/>
          </a:xfrm>
          <a:prstGeom prst="rect">
            <a:avLst/>
          </a:prstGeom>
        </p:spPr>
      </p:pic>
      <p:pic>
        <p:nvPicPr>
          <p:cNvPr id="4" name="Picture 3">
            <a:extLst>
              <a:ext uri="{FF2B5EF4-FFF2-40B4-BE49-F238E27FC236}">
                <a16:creationId xmlns:a16="http://schemas.microsoft.com/office/drawing/2014/main" id="{3EDDC9E4-87BD-814D-90A5-77A1A7B0D3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6628" y="2474349"/>
            <a:ext cx="2334416" cy="2738684"/>
          </a:xfrm>
          <a:prstGeom prst="rect">
            <a:avLst/>
          </a:prstGeom>
          <a:ln>
            <a:solidFill>
              <a:schemeClr val="accent1"/>
            </a:solidFill>
          </a:ln>
        </p:spPr>
      </p:pic>
      <p:sp>
        <p:nvSpPr>
          <p:cNvPr id="6" name="Title 1"/>
          <p:cNvSpPr txBox="1">
            <a:spLocks/>
          </p:cNvSpPr>
          <p:nvPr/>
        </p:nvSpPr>
        <p:spPr>
          <a:xfrm>
            <a:off x="1747038" y="1848692"/>
            <a:ext cx="5924006" cy="475988"/>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r>
              <a:rPr lang="en-US" sz="3600"/>
              <a:t>Monthly Commissioner Staff Meeting</a:t>
            </a:r>
          </a:p>
        </p:txBody>
      </p:sp>
    </p:spTree>
    <p:extLst>
      <p:ext uri="{BB962C8B-B14F-4D97-AF65-F5344CB8AC3E}">
        <p14:creationId xmlns:p14="http://schemas.microsoft.com/office/powerpoint/2010/main" val="29029858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143000" y="1699023"/>
            <a:ext cx="6858000" cy="872728"/>
          </a:xfrm>
        </p:spPr>
        <p:txBody>
          <a:bodyPr>
            <a:normAutofit fontScale="90000"/>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sp>
        <p:nvSpPr>
          <p:cNvPr id="5" name="Title 1"/>
          <p:cNvSpPr txBox="1">
            <a:spLocks/>
          </p:cNvSpPr>
          <p:nvPr/>
        </p:nvSpPr>
        <p:spPr>
          <a:xfrm>
            <a:off x="342754" y="248192"/>
            <a:ext cx="4033017" cy="115070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District Executive’s Role</a:t>
            </a:r>
          </a:p>
        </p:txBody>
      </p:sp>
      <p:pic>
        <p:nvPicPr>
          <p:cNvPr id="7" name="Picture 6">
            <a:extLst>
              <a:ext uri="{FF2B5EF4-FFF2-40B4-BE49-F238E27FC236}">
                <a16:creationId xmlns:a16="http://schemas.microsoft.com/office/drawing/2014/main" id="{27C71978-2721-3E03-15D2-C61CBB11E0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83392" y="2135387"/>
            <a:ext cx="3177215" cy="3177215"/>
          </a:xfrm>
          <a:prstGeom prst="rect">
            <a:avLst/>
          </a:prstGeom>
        </p:spPr>
      </p:pic>
    </p:spTree>
    <p:extLst>
      <p:ext uri="{BB962C8B-B14F-4D97-AF65-F5344CB8AC3E}">
        <p14:creationId xmlns:p14="http://schemas.microsoft.com/office/powerpoint/2010/main" val="2835916628"/>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397152" y="2316163"/>
            <a:ext cx="4108450" cy="2825750"/>
          </a:xfrm>
          <a:prstGeom prst="rect">
            <a:avLst/>
          </a:prstGeom>
          <a:ln>
            <a:solidFill>
              <a:schemeClr val="accent1"/>
            </a:solidFill>
          </a:ln>
        </p:spPr>
      </p:pic>
      <p:sp>
        <p:nvSpPr>
          <p:cNvPr id="5" name="Rectangle 4"/>
          <p:cNvSpPr/>
          <p:nvPr/>
        </p:nvSpPr>
        <p:spPr>
          <a:xfrm>
            <a:off x="185607" y="146338"/>
            <a:ext cx="5623142" cy="1200329"/>
          </a:xfrm>
          <a:prstGeom prst="rect">
            <a:avLst/>
          </a:prstGeom>
        </p:spPr>
        <p:txBody>
          <a:bodyPr wrap="none">
            <a:spAutoFit/>
          </a:bodyPr>
          <a:lstStyle/>
          <a:p>
            <a:r>
              <a:rPr lang="en-US" sz="3600" b="1"/>
              <a:t>Elements of the </a:t>
            </a:r>
          </a:p>
          <a:p>
            <a:r>
              <a:rPr lang="en-US" sz="3600" b="1"/>
              <a:t>Commissioner Staff Meeting</a:t>
            </a:r>
          </a:p>
        </p:txBody>
      </p:sp>
    </p:spTree>
    <p:extLst>
      <p:ext uri="{BB962C8B-B14F-4D97-AF65-F5344CB8AC3E}">
        <p14:creationId xmlns:p14="http://schemas.microsoft.com/office/powerpoint/2010/main" val="252638069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143000" y="1699022"/>
            <a:ext cx="6858000" cy="678915"/>
          </a:xfrm>
        </p:spPr>
        <p:txBody>
          <a:bodyPr>
            <a:normAutofit fontScale="90000"/>
          </a:bodyPr>
          <a:lstStyle/>
          <a:p>
            <a:r>
              <a:rPr lang="en-US"/>
              <a:t> </a:t>
            </a:r>
          </a:p>
        </p:txBody>
      </p:sp>
      <p:sp>
        <p:nvSpPr>
          <p:cNvPr id="5" name="Content Placeholder 3"/>
          <p:cNvSpPr>
            <a:spLocks noGrp="1"/>
          </p:cNvSpPr>
          <p:nvPr>
            <p:ph type="subTitle" idx="1"/>
          </p:nvPr>
        </p:nvSpPr>
        <p:spPr>
          <a:xfrm>
            <a:off x="1275522" y="1345991"/>
            <a:ext cx="7315200" cy="5324535"/>
          </a:xfrm>
          <a:prstGeom prst="rect">
            <a:avLst/>
          </a:prstGeom>
        </p:spPr>
        <p:txBody>
          <a:bodyPr wrap="square">
            <a:spAutoFit/>
          </a:bodyPr>
          <a:lstStyle/>
          <a:p>
            <a:pPr marL="257175" indent="-257175" algn="l">
              <a:lnSpc>
                <a:spcPct val="100000"/>
              </a:lnSpc>
              <a:spcBef>
                <a:spcPts val="0"/>
              </a:spcBef>
              <a:spcAft>
                <a:spcPts val="600"/>
              </a:spcAft>
              <a:buFont typeface="+mj-lt"/>
              <a:buAutoNum type="romanUcPeriod"/>
            </a:pPr>
            <a:r>
              <a:rPr lang="en-US" sz="2000" b="1" dirty="0">
                <a:ea typeface="Calibri" panose="020F0502020204030204" pitchFamily="34" charset="0"/>
                <a:cs typeface="Times New Roman" panose="02020603050405020304" pitchFamily="18" charset="0"/>
              </a:rPr>
              <a:t>Opening Ceremony (5 min)</a:t>
            </a:r>
          </a:p>
          <a:p>
            <a:pPr marL="257175" indent="-257175" algn="l">
              <a:lnSpc>
                <a:spcPct val="100000"/>
              </a:lnSpc>
              <a:spcBef>
                <a:spcPts val="0"/>
              </a:spcBef>
              <a:spcAft>
                <a:spcPts val="600"/>
              </a:spcAft>
              <a:buFont typeface="+mj-lt"/>
              <a:buAutoNum type="romanUcPeriod"/>
            </a:pPr>
            <a:r>
              <a:rPr lang="en-US" sz="2000" b="1" dirty="0">
                <a:ea typeface="Calibri" panose="020F0502020204030204" pitchFamily="34" charset="0"/>
                <a:cs typeface="Times New Roman" panose="02020603050405020304" pitchFamily="18" charset="0"/>
              </a:rPr>
              <a:t> Safety Moment</a:t>
            </a:r>
          </a:p>
          <a:p>
            <a:pPr marL="257175" indent="-257175" algn="l">
              <a:lnSpc>
                <a:spcPct val="100000"/>
              </a:lnSpc>
              <a:spcBef>
                <a:spcPts val="0"/>
              </a:spcBef>
              <a:spcAft>
                <a:spcPts val="600"/>
              </a:spcAft>
              <a:buFont typeface="+mj-lt"/>
              <a:buAutoNum type="romanUcPeriod"/>
            </a:pPr>
            <a:r>
              <a:rPr lang="en-US" sz="2000" b="1" dirty="0">
                <a:ea typeface="Calibri" panose="020F0502020204030204" pitchFamily="34" charset="0"/>
                <a:cs typeface="Times New Roman" panose="02020603050405020304" pitchFamily="18" charset="0"/>
              </a:rPr>
              <a:t> Welcome &amp; Introductions (5 min)  </a:t>
            </a:r>
          </a:p>
          <a:p>
            <a:pPr marL="257175" indent="-257175" algn="l">
              <a:lnSpc>
                <a:spcPct val="100000"/>
              </a:lnSpc>
              <a:spcBef>
                <a:spcPts val="0"/>
              </a:spcBef>
              <a:spcAft>
                <a:spcPts val="600"/>
              </a:spcAft>
              <a:buFont typeface="+mj-lt"/>
              <a:buAutoNum type="romanUcPeriod"/>
            </a:pPr>
            <a:r>
              <a:rPr lang="en-US" sz="2000" b="1" dirty="0">
                <a:ea typeface="Calibri" panose="020F0502020204030204" pitchFamily="34" charset="0"/>
                <a:cs typeface="Times New Roman" panose="02020603050405020304" pitchFamily="18" charset="0"/>
              </a:rPr>
              <a:t> Training topic (20 min)</a:t>
            </a:r>
          </a:p>
          <a:p>
            <a:pPr marL="257175" indent="-257175" algn="l">
              <a:lnSpc>
                <a:spcPct val="100000"/>
              </a:lnSpc>
              <a:spcBef>
                <a:spcPts val="0"/>
              </a:spcBef>
              <a:spcAft>
                <a:spcPts val="600"/>
              </a:spcAft>
              <a:buFont typeface="+mj-lt"/>
              <a:buAutoNum type="romanUcPeriod"/>
            </a:pPr>
            <a:r>
              <a:rPr lang="en-US" sz="2000" b="1" dirty="0">
                <a:ea typeface="Calibri" panose="020F0502020204030204" pitchFamily="34" charset="0"/>
                <a:cs typeface="Times New Roman" panose="02020603050405020304" pitchFamily="18" charset="0"/>
              </a:rPr>
              <a:t>  Round Table Reports and Plans</a:t>
            </a:r>
          </a:p>
          <a:p>
            <a:pPr marL="257175" indent="-257175" algn="l">
              <a:lnSpc>
                <a:spcPct val="100000"/>
              </a:lnSpc>
              <a:spcBef>
                <a:spcPts val="0"/>
              </a:spcBef>
              <a:spcAft>
                <a:spcPts val="600"/>
              </a:spcAft>
              <a:buFont typeface="+mj-lt"/>
              <a:buAutoNum type="romanUcPeriod"/>
            </a:pPr>
            <a:r>
              <a:rPr lang="en-US" sz="2000" b="1" dirty="0">
                <a:ea typeface="Calibri" panose="020F0502020204030204" pitchFamily="34" charset="0"/>
                <a:cs typeface="Times New Roman" panose="02020603050405020304" pitchFamily="18" charset="0"/>
              </a:rPr>
              <a:t> ADC Breakout Sessions (30 min)</a:t>
            </a:r>
          </a:p>
          <a:p>
            <a:pPr marL="257175" indent="-257175" algn="l">
              <a:lnSpc>
                <a:spcPct val="100000"/>
              </a:lnSpc>
              <a:spcBef>
                <a:spcPts val="0"/>
              </a:spcBef>
              <a:spcAft>
                <a:spcPts val="600"/>
              </a:spcAft>
              <a:buFont typeface="+mj-lt"/>
              <a:buAutoNum type="romanUcPeriod"/>
            </a:pPr>
            <a:r>
              <a:rPr lang="en-US" sz="2000" b="1" dirty="0">
                <a:ea typeface="Calibri" panose="020F0502020204030204" pitchFamily="34" charset="0"/>
                <a:cs typeface="Times New Roman" panose="02020603050405020304" pitchFamily="18" charset="0"/>
              </a:rPr>
              <a:t> ADC Reports (15 min)</a:t>
            </a:r>
          </a:p>
          <a:p>
            <a:pPr marL="257175" indent="-257175" algn="l">
              <a:lnSpc>
                <a:spcPct val="100000"/>
              </a:lnSpc>
              <a:spcBef>
                <a:spcPts val="0"/>
              </a:spcBef>
              <a:spcAft>
                <a:spcPts val="600"/>
              </a:spcAft>
              <a:buFont typeface="+mj-lt"/>
              <a:buAutoNum type="romanUcPeriod"/>
            </a:pPr>
            <a:r>
              <a:rPr lang="en-US" sz="2000" b="1" dirty="0">
                <a:ea typeface="Calibri" panose="020F0502020204030204" pitchFamily="34" charset="0"/>
                <a:cs typeface="Times New Roman" panose="02020603050405020304" pitchFamily="18" charset="0"/>
              </a:rPr>
              <a:t> Recognitions and Announcements (10 min)</a:t>
            </a:r>
          </a:p>
          <a:p>
            <a:pPr marL="557213" lvl="1" indent="-214313" algn="l">
              <a:lnSpc>
                <a:spcPct val="100000"/>
              </a:lnSpc>
              <a:spcBef>
                <a:spcPts val="0"/>
              </a:spcBef>
              <a:spcAft>
                <a:spcPts val="600"/>
              </a:spcAft>
              <a:buFont typeface="+mj-lt"/>
              <a:buAutoNum type="alphaLcPeriod"/>
            </a:pPr>
            <a:r>
              <a:rPr lang="en-US" b="1" dirty="0">
                <a:ea typeface="Calibri" panose="020F0502020204030204" pitchFamily="34" charset="0"/>
                <a:cs typeface="Times New Roman" panose="02020603050405020304" pitchFamily="18" charset="0"/>
              </a:rPr>
              <a:t>This is the time to recognize commissioners with awards, etc. </a:t>
            </a:r>
          </a:p>
          <a:p>
            <a:pPr marL="557213" lvl="1" indent="-214313" algn="l">
              <a:lnSpc>
                <a:spcPct val="100000"/>
              </a:lnSpc>
              <a:spcBef>
                <a:spcPts val="0"/>
              </a:spcBef>
              <a:spcAft>
                <a:spcPts val="600"/>
              </a:spcAft>
              <a:buFont typeface="+mj-lt"/>
              <a:buAutoNum type="alphaLcPeriod"/>
            </a:pPr>
            <a:r>
              <a:rPr lang="en-US" b="1" dirty="0">
                <a:ea typeface="Calibri" panose="020F0502020204030204" pitchFamily="34" charset="0"/>
                <a:cs typeface="Times New Roman" panose="02020603050405020304" pitchFamily="18" charset="0"/>
              </a:rPr>
              <a:t>Make any district/council-related or calendar-related announcements</a:t>
            </a:r>
          </a:p>
          <a:p>
            <a:pPr marL="257175" indent="-257175" algn="l">
              <a:lnSpc>
                <a:spcPct val="100000"/>
              </a:lnSpc>
              <a:spcBef>
                <a:spcPts val="0"/>
              </a:spcBef>
              <a:spcAft>
                <a:spcPts val="600"/>
              </a:spcAft>
              <a:buFont typeface="+mj-lt"/>
              <a:buAutoNum type="romanUcPeriod"/>
            </a:pPr>
            <a:r>
              <a:rPr lang="en-US" sz="2000" b="1" dirty="0">
                <a:ea typeface="Calibri" panose="020F0502020204030204" pitchFamily="34" charset="0"/>
                <a:cs typeface="Times New Roman" panose="02020603050405020304" pitchFamily="18" charset="0"/>
              </a:rPr>
              <a:t> Closing Comments (5 min)</a:t>
            </a:r>
          </a:p>
          <a:p>
            <a:pPr marL="557213" lvl="1" indent="-214313" algn="l">
              <a:lnSpc>
                <a:spcPct val="100000"/>
              </a:lnSpc>
              <a:spcBef>
                <a:spcPts val="0"/>
              </a:spcBef>
              <a:spcAft>
                <a:spcPts val="600"/>
              </a:spcAft>
              <a:buFont typeface="+mj-lt"/>
              <a:buAutoNum type="alphaLcPeriod"/>
            </a:pPr>
            <a:r>
              <a:rPr lang="en-US" b="1" dirty="0">
                <a:ea typeface="Calibri" panose="020F0502020204030204" pitchFamily="34" charset="0"/>
                <a:cs typeface="Times New Roman" panose="02020603050405020304" pitchFamily="18" charset="0"/>
              </a:rPr>
              <a:t>District executive’s remarks</a:t>
            </a:r>
          </a:p>
          <a:p>
            <a:pPr marL="557213" lvl="1" indent="-214313" algn="l">
              <a:lnSpc>
                <a:spcPct val="100000"/>
              </a:lnSpc>
              <a:spcBef>
                <a:spcPts val="0"/>
              </a:spcBef>
              <a:spcAft>
                <a:spcPts val="600"/>
              </a:spcAft>
              <a:buFont typeface="+mj-lt"/>
              <a:buAutoNum type="alphaLcPeriod"/>
            </a:pPr>
            <a:r>
              <a:rPr lang="en-US" b="1" dirty="0">
                <a:ea typeface="Calibri" panose="020F0502020204030204" pitchFamily="34" charset="0"/>
                <a:cs typeface="Times New Roman" panose="02020603050405020304" pitchFamily="18" charset="0"/>
              </a:rPr>
              <a:t>District commissioner’s remarks</a:t>
            </a:r>
            <a:endParaRPr lang="en-US" sz="2400" b="1" dirty="0">
              <a:ea typeface="Calibri" panose="020F0502020204030204" pitchFamily="34" charset="0"/>
              <a:cs typeface="Times New Roman" panose="02020603050405020304" pitchFamily="18" charset="0"/>
            </a:endParaRPr>
          </a:p>
        </p:txBody>
      </p:sp>
      <p:sp>
        <p:nvSpPr>
          <p:cNvPr id="4" name="Title 1"/>
          <p:cNvSpPr txBox="1">
            <a:spLocks/>
          </p:cNvSpPr>
          <p:nvPr/>
        </p:nvSpPr>
        <p:spPr>
          <a:xfrm>
            <a:off x="216080" y="878306"/>
            <a:ext cx="7452573"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District Commissioner </a:t>
            </a:r>
          </a:p>
          <a:p>
            <a:pPr algn="l"/>
            <a:r>
              <a:rPr lang="en-US" sz="3600" dirty="0"/>
              <a:t>Monthly Staff Meeting Agenda</a:t>
            </a:r>
          </a:p>
        </p:txBody>
      </p:sp>
    </p:spTree>
    <p:extLst>
      <p:ext uri="{BB962C8B-B14F-4D97-AF65-F5344CB8AC3E}">
        <p14:creationId xmlns:p14="http://schemas.microsoft.com/office/powerpoint/2010/main" val="317223719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143000" y="1699023"/>
            <a:ext cx="6858000" cy="664006"/>
          </a:xfrm>
        </p:spPr>
        <p:txBody>
          <a:bodyPr>
            <a:normAutofit fontScale="90000"/>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3412384" y="2788847"/>
            <a:ext cx="2593975" cy="2779713"/>
          </a:xfrm>
          <a:prstGeom prst="rect">
            <a:avLst/>
          </a:prstGeom>
        </p:spPr>
      </p:pic>
      <p:sp>
        <p:nvSpPr>
          <p:cNvPr id="5" name="Title 1"/>
          <p:cNvSpPr txBox="1">
            <a:spLocks/>
          </p:cNvSpPr>
          <p:nvPr/>
        </p:nvSpPr>
        <p:spPr>
          <a:xfrm>
            <a:off x="148303" y="626841"/>
            <a:ext cx="6528163"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Monthly </a:t>
            </a:r>
          </a:p>
          <a:p>
            <a:pPr algn="l"/>
            <a:r>
              <a:rPr lang="en-US" sz="3600"/>
              <a:t>District Commissioner Meeting</a:t>
            </a:r>
          </a:p>
        </p:txBody>
      </p:sp>
      <p:sp>
        <p:nvSpPr>
          <p:cNvPr id="6" name="Rectangle 5"/>
          <p:cNvSpPr/>
          <p:nvPr/>
        </p:nvSpPr>
        <p:spPr>
          <a:xfrm>
            <a:off x="2930454" y="1975774"/>
            <a:ext cx="3557833" cy="600164"/>
          </a:xfrm>
          <a:prstGeom prst="rect">
            <a:avLst/>
          </a:prstGeom>
        </p:spPr>
        <p:txBody>
          <a:bodyPr wrap="none">
            <a:spAutoFit/>
          </a:bodyPr>
          <a:lstStyle/>
          <a:p>
            <a:pPr algn="ctr"/>
            <a:r>
              <a:rPr lang="en-US" sz="3300" b="1">
                <a:latin typeface="Calibri" panose="020F0502020204030204" pitchFamily="34" charset="0"/>
                <a:ea typeface="Calibri" panose="020F0502020204030204" pitchFamily="34" charset="0"/>
                <a:cs typeface="Times New Roman" panose="02020603050405020304" pitchFamily="18" charset="0"/>
              </a:rPr>
              <a:t>Opening Ceremony</a:t>
            </a:r>
            <a:endParaRPr lang="en-US" sz="3300" b="1"/>
          </a:p>
        </p:txBody>
      </p:sp>
    </p:spTree>
    <p:extLst>
      <p:ext uri="{BB962C8B-B14F-4D97-AF65-F5344CB8AC3E}">
        <p14:creationId xmlns:p14="http://schemas.microsoft.com/office/powerpoint/2010/main" val="2356982377"/>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143000" y="1699022"/>
            <a:ext cx="6858000" cy="671460"/>
          </a:xfrm>
        </p:spPr>
        <p:txBody>
          <a:bodyPr>
            <a:normAutofit fontScale="90000"/>
          </a:bodyPr>
          <a:lstStyle/>
          <a:p>
            <a:r>
              <a:rPr lang="en-US"/>
              <a:t> </a:t>
            </a:r>
          </a:p>
        </p:txBody>
      </p:sp>
      <p:pic>
        <p:nvPicPr>
          <p:cNvPr id="6" name="Content Placeholder 3">
            <a:extLst>
              <a:ext uri="{FF2B5EF4-FFF2-40B4-BE49-F238E27FC236}">
                <a16:creationId xmlns:a16="http://schemas.microsoft.com/office/drawing/2014/main" id="{7628B670-AB6B-3246-B380-A7D4507DC3BC}"/>
              </a:ext>
            </a:extLst>
          </p:cNvPr>
          <p:cNvPicPr>
            <a:picLocks noGrp="1" noChangeAspect="1"/>
          </p:cNvPicPr>
          <p:nvPr>
            <p:ph idx="4294967295"/>
          </p:nvPr>
        </p:nvPicPr>
        <p:blipFill>
          <a:blip r:embed="rId3"/>
          <a:stretch>
            <a:fillRect/>
          </a:stretch>
        </p:blipFill>
        <p:spPr>
          <a:xfrm>
            <a:off x="1812471" y="3598519"/>
            <a:ext cx="5819775" cy="1778000"/>
          </a:xfrm>
          <a:prstGeom prst="rect">
            <a:avLst/>
          </a:prstGeom>
        </p:spPr>
      </p:pic>
      <p:sp>
        <p:nvSpPr>
          <p:cNvPr id="4" name="Title 1"/>
          <p:cNvSpPr txBox="1">
            <a:spLocks/>
          </p:cNvSpPr>
          <p:nvPr/>
        </p:nvSpPr>
        <p:spPr>
          <a:xfrm>
            <a:off x="277858" y="665373"/>
            <a:ext cx="6378437"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Monthly </a:t>
            </a:r>
          </a:p>
          <a:p>
            <a:pPr algn="l"/>
            <a:r>
              <a:rPr lang="en-US" sz="3600"/>
              <a:t>District Commissioner Meeting</a:t>
            </a:r>
          </a:p>
        </p:txBody>
      </p:sp>
      <p:sp>
        <p:nvSpPr>
          <p:cNvPr id="5" name="Rectangle 4">
            <a:extLst>
              <a:ext uri="{FF2B5EF4-FFF2-40B4-BE49-F238E27FC236}">
                <a16:creationId xmlns:a16="http://schemas.microsoft.com/office/drawing/2014/main" id="{A1A8D47E-BDAD-B14B-BED2-C79877252F04}"/>
              </a:ext>
            </a:extLst>
          </p:cNvPr>
          <p:cNvSpPr/>
          <p:nvPr/>
        </p:nvSpPr>
        <p:spPr>
          <a:xfrm>
            <a:off x="2524836" y="2584692"/>
            <a:ext cx="4094329" cy="584775"/>
          </a:xfrm>
          <a:prstGeom prst="rect">
            <a:avLst/>
          </a:prstGeom>
        </p:spPr>
        <p:txBody>
          <a:bodyPr wrap="square">
            <a:spAutoFit/>
          </a:bodyPr>
          <a:lstStyle/>
          <a:p>
            <a:pPr algn="ctr"/>
            <a:r>
              <a:rPr lang="en-US" sz="3200" b="1">
                <a:latin typeface="Calibri" panose="020F0502020204030204" pitchFamily="34" charset="0"/>
                <a:ea typeface="Calibri" panose="020F0502020204030204" pitchFamily="34" charset="0"/>
                <a:cs typeface="Times New Roman" panose="02020603050405020304" pitchFamily="18" charset="0"/>
              </a:rPr>
              <a:t>Safety Moment</a:t>
            </a:r>
            <a:endParaRPr lang="en-US" sz="3200" b="1"/>
          </a:p>
        </p:txBody>
      </p:sp>
    </p:spTree>
    <p:extLst>
      <p:ext uri="{BB962C8B-B14F-4D97-AF65-F5344CB8AC3E}">
        <p14:creationId xmlns:p14="http://schemas.microsoft.com/office/powerpoint/2010/main" val="401653023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063646" y="2261443"/>
            <a:ext cx="4896149" cy="535531"/>
          </a:xfrm>
          <a:prstGeom prst="rect">
            <a:avLst/>
          </a:prstGeom>
        </p:spPr>
        <p:txBody>
          <a:bodyPr wrap="none">
            <a:spAutoFit/>
          </a:bodyPr>
          <a:lstStyle/>
          <a:p>
            <a:pPr algn="ctr"/>
            <a:r>
              <a:rPr lang="en-US" sz="3200" b="1">
                <a:latin typeface="Calibri" panose="020F0502020204030204" pitchFamily="34" charset="0"/>
                <a:ea typeface="Calibri" panose="020F0502020204030204" pitchFamily="34" charset="0"/>
                <a:cs typeface="Times New Roman" panose="02020603050405020304" pitchFamily="18" charset="0"/>
              </a:rPr>
              <a:t>Welcome and Introductions</a:t>
            </a:r>
            <a:endParaRPr lang="en-US" sz="3200" b="1"/>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545229" y="2948735"/>
            <a:ext cx="4053541" cy="2309065"/>
          </a:xfrm>
          <a:prstGeom prst="rect">
            <a:avLst/>
          </a:prstGeom>
          <a:ln>
            <a:solidFill>
              <a:schemeClr val="accent1"/>
            </a:solidFill>
          </a:ln>
        </p:spPr>
      </p:pic>
      <p:sp>
        <p:nvSpPr>
          <p:cNvPr id="6" name="Title 1"/>
          <p:cNvSpPr txBox="1">
            <a:spLocks/>
          </p:cNvSpPr>
          <p:nvPr/>
        </p:nvSpPr>
        <p:spPr>
          <a:xfrm>
            <a:off x="255879" y="696110"/>
            <a:ext cx="6495506"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Monthly </a:t>
            </a:r>
          </a:p>
          <a:p>
            <a:pPr algn="l"/>
            <a:r>
              <a:rPr lang="en-US" sz="3600"/>
              <a:t>District Commissioner Meeting</a:t>
            </a:r>
          </a:p>
        </p:txBody>
      </p:sp>
    </p:spTree>
    <p:extLst>
      <p:ext uri="{BB962C8B-B14F-4D97-AF65-F5344CB8AC3E}">
        <p14:creationId xmlns:p14="http://schemas.microsoft.com/office/powerpoint/2010/main" val="515041578"/>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143000" y="2146162"/>
            <a:ext cx="6858000" cy="535531"/>
          </a:xfrm>
          <a:prstGeom prst="rect">
            <a:avLst/>
          </a:prstGeom>
        </p:spPr>
        <p:txBody>
          <a:bodyPr wrap="square">
            <a:spAutoFit/>
          </a:bodyPr>
          <a:lstStyle/>
          <a:p>
            <a:pPr algn="ctr"/>
            <a:r>
              <a:rPr lang="en-US" sz="3200" b="1">
                <a:latin typeface="Calibri" panose="020F0502020204030204" pitchFamily="34" charset="0"/>
                <a:ea typeface="Calibri" panose="020F0502020204030204" pitchFamily="34" charset="0"/>
                <a:cs typeface="Times New Roman" panose="02020603050405020304" pitchFamily="18" charset="0"/>
              </a:rPr>
              <a:t>Training Topic</a:t>
            </a:r>
            <a:endParaRPr lang="en-US" sz="3200" b="1"/>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3259663" y="2615945"/>
            <a:ext cx="3121025" cy="2011362"/>
          </a:xfrm>
          <a:prstGeom prst="rect">
            <a:avLst/>
          </a:prstGeom>
        </p:spPr>
      </p:pic>
      <p:sp>
        <p:nvSpPr>
          <p:cNvPr id="6" name="Title 1"/>
          <p:cNvSpPr txBox="1">
            <a:spLocks/>
          </p:cNvSpPr>
          <p:nvPr/>
        </p:nvSpPr>
        <p:spPr>
          <a:xfrm>
            <a:off x="161749" y="588533"/>
            <a:ext cx="6332220"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Monthly </a:t>
            </a:r>
          </a:p>
          <a:p>
            <a:pPr algn="l"/>
            <a:r>
              <a:rPr lang="en-US" sz="3600"/>
              <a:t>District Commissioner Meeting</a:t>
            </a:r>
          </a:p>
        </p:txBody>
      </p:sp>
      <p:sp>
        <p:nvSpPr>
          <p:cNvPr id="7" name="TextBox 6">
            <a:extLst>
              <a:ext uri="{FF2B5EF4-FFF2-40B4-BE49-F238E27FC236}">
                <a16:creationId xmlns:a16="http://schemas.microsoft.com/office/drawing/2014/main" id="{65376F09-4956-A292-1D09-4669D8D808E4}"/>
              </a:ext>
            </a:extLst>
          </p:cNvPr>
          <p:cNvSpPr txBox="1"/>
          <p:nvPr/>
        </p:nvSpPr>
        <p:spPr>
          <a:xfrm>
            <a:off x="2908739" y="4875837"/>
            <a:ext cx="4572000" cy="507831"/>
          </a:xfrm>
          <a:prstGeom prst="rect">
            <a:avLst/>
          </a:prstGeom>
          <a:noFill/>
        </p:spPr>
        <p:txBody>
          <a:bodyPr wrap="square">
            <a:spAutoFit/>
          </a:bodyPr>
          <a:lstStyle/>
          <a:p>
            <a:r>
              <a:rPr lang="en-US" sz="1350">
                <a:hlinkClick r:id="rId4"/>
              </a:rPr>
              <a:t>https://www.scouting.org/commissioners/training/continuing-education/</a:t>
            </a:r>
            <a:r>
              <a:rPr lang="en-US" sz="1350"/>
              <a:t> </a:t>
            </a:r>
          </a:p>
        </p:txBody>
      </p:sp>
      <p:pic>
        <p:nvPicPr>
          <p:cNvPr id="8" name="Picture 7">
            <a:extLst>
              <a:ext uri="{FF2B5EF4-FFF2-40B4-BE49-F238E27FC236}">
                <a16:creationId xmlns:a16="http://schemas.microsoft.com/office/drawing/2014/main" id="{B78428EC-0C51-CF4F-7148-0CF74F8E605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73390" y="4563597"/>
            <a:ext cx="811009" cy="811009"/>
          </a:xfrm>
          <a:prstGeom prst="rect">
            <a:avLst/>
          </a:prstGeom>
        </p:spPr>
      </p:pic>
    </p:spTree>
    <p:extLst>
      <p:ext uri="{BB962C8B-B14F-4D97-AF65-F5344CB8AC3E}">
        <p14:creationId xmlns:p14="http://schemas.microsoft.com/office/powerpoint/2010/main" val="266003999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709644" y="2283439"/>
            <a:ext cx="3811587" cy="2860675"/>
          </a:xfrm>
          <a:prstGeom prst="rect">
            <a:avLst/>
          </a:prstGeom>
        </p:spPr>
      </p:pic>
      <p:pic>
        <p:nvPicPr>
          <p:cNvPr id="5" name="Picture 4"/>
          <p:cNvPicPr/>
          <p:nvPr/>
        </p:nvPicPr>
        <p:blipFill>
          <a:blip r:embed="rId4" cstate="print">
            <a:extLst>
              <a:ext uri="{28A0092B-C50C-407E-A947-70E740481C1C}">
                <a14:useLocalDpi xmlns:a14="http://schemas.microsoft.com/office/drawing/2010/main" val="0"/>
              </a:ext>
            </a:extLst>
          </a:blip>
          <a:stretch>
            <a:fillRect/>
          </a:stretch>
        </p:blipFill>
        <p:spPr>
          <a:xfrm>
            <a:off x="4018359" y="5144114"/>
            <a:ext cx="1107281" cy="1188675"/>
          </a:xfrm>
          <a:prstGeom prst="rect">
            <a:avLst/>
          </a:prstGeom>
        </p:spPr>
      </p:pic>
      <p:sp>
        <p:nvSpPr>
          <p:cNvPr id="6" name="Rectangle 5"/>
          <p:cNvSpPr/>
          <p:nvPr/>
        </p:nvSpPr>
        <p:spPr>
          <a:xfrm>
            <a:off x="2828569" y="1877365"/>
            <a:ext cx="3573735" cy="584775"/>
          </a:xfrm>
          <a:prstGeom prst="rect">
            <a:avLst/>
          </a:prstGeom>
        </p:spPr>
        <p:txBody>
          <a:bodyPr wrap="none">
            <a:spAutoFit/>
          </a:bodyPr>
          <a:lstStyle/>
          <a:p>
            <a:r>
              <a:rPr lang="en-US" sz="3200" b="1">
                <a:latin typeface="Calibri" panose="020F0502020204030204" pitchFamily="34" charset="0"/>
                <a:ea typeface="Calibri" panose="020F0502020204030204" pitchFamily="34" charset="0"/>
                <a:cs typeface="Times New Roman" panose="02020603050405020304" pitchFamily="18" charset="0"/>
              </a:rPr>
              <a:t>Roundtable Reports</a:t>
            </a:r>
            <a:endParaRPr lang="en-US" sz="3200" b="1"/>
          </a:p>
        </p:txBody>
      </p:sp>
      <p:sp>
        <p:nvSpPr>
          <p:cNvPr id="7" name="Title 1"/>
          <p:cNvSpPr txBox="1">
            <a:spLocks/>
          </p:cNvSpPr>
          <p:nvPr/>
        </p:nvSpPr>
        <p:spPr>
          <a:xfrm>
            <a:off x="97639" y="721440"/>
            <a:ext cx="6457271"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Monthly </a:t>
            </a:r>
          </a:p>
          <a:p>
            <a:pPr algn="l"/>
            <a:r>
              <a:rPr lang="en-US" sz="3600"/>
              <a:t>District Commissioner Meeting</a:t>
            </a:r>
          </a:p>
        </p:txBody>
      </p:sp>
    </p:spTree>
    <p:extLst>
      <p:ext uri="{BB962C8B-B14F-4D97-AF65-F5344CB8AC3E}">
        <p14:creationId xmlns:p14="http://schemas.microsoft.com/office/powerpoint/2010/main" val="22389686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1CFD4-AE02-6924-7321-0D304EE31A9D}"/>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FAE86F4-41ED-0A8C-FD13-A82B3E678781}"/>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135E4045-5BED-EA3D-BFEB-D140264EC73F}"/>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505382CA-7210-1663-959C-4E9F32B7F10E}"/>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4" name="Picture 2">
            <a:extLst>
              <a:ext uri="{FF2B5EF4-FFF2-40B4-BE49-F238E27FC236}">
                <a16:creationId xmlns:a16="http://schemas.microsoft.com/office/drawing/2014/main" id="{2DF359BF-EE3B-7012-78CE-9408B95812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62" y="1362596"/>
            <a:ext cx="8372876" cy="466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D3745650-05E3-4CBF-B1BE-4C96300C219E}"/>
              </a:ext>
            </a:extLst>
          </p:cNvPr>
          <p:cNvSpPr txBox="1"/>
          <p:nvPr/>
        </p:nvSpPr>
        <p:spPr>
          <a:xfrm>
            <a:off x="339559" y="180820"/>
            <a:ext cx="3705063" cy="646331"/>
          </a:xfrm>
          <a:prstGeom prst="rect">
            <a:avLst/>
          </a:prstGeom>
          <a:noFill/>
        </p:spPr>
        <p:txBody>
          <a:bodyPr wrap="square" rtlCol="0">
            <a:spAutoFit/>
          </a:bodyPr>
          <a:lstStyle/>
          <a:p>
            <a:r>
              <a:rPr lang="en-US" sz="3600" b="1" dirty="0"/>
              <a:t>Unit Metrics</a:t>
            </a:r>
          </a:p>
        </p:txBody>
      </p:sp>
    </p:spTree>
    <p:extLst>
      <p:ext uri="{BB962C8B-B14F-4D97-AF65-F5344CB8AC3E}">
        <p14:creationId xmlns:p14="http://schemas.microsoft.com/office/powerpoint/2010/main" val="2011218313"/>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1143000" y="1834607"/>
            <a:ext cx="6584674" cy="535531"/>
          </a:xfrm>
          <a:prstGeom prst="rect">
            <a:avLst/>
          </a:prstGeom>
        </p:spPr>
        <p:txBody>
          <a:bodyPr wrap="square">
            <a:spAutoFit/>
          </a:bodyPr>
          <a:lstStyle/>
          <a:p>
            <a:pPr algn="ctr"/>
            <a:r>
              <a:rPr lang="en-US" sz="3200" b="1">
                <a:latin typeface="Calibri" panose="020F0502020204030204" pitchFamily="34" charset="0"/>
                <a:ea typeface="Calibri" panose="020F0502020204030204" pitchFamily="34" charset="0"/>
                <a:cs typeface="Times New Roman" panose="02020603050405020304" pitchFamily="18" charset="0"/>
              </a:rPr>
              <a:t>ADC Breakouts</a:t>
            </a:r>
            <a:endParaRPr lang="en-US" sz="3200" b="1"/>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520812" y="2854490"/>
            <a:ext cx="3829050" cy="2736850"/>
          </a:xfrm>
          <a:prstGeom prst="rect">
            <a:avLst/>
          </a:prstGeom>
          <a:ln>
            <a:solidFill>
              <a:schemeClr val="accent1"/>
            </a:solidFill>
          </a:ln>
        </p:spPr>
      </p:pic>
      <p:sp>
        <p:nvSpPr>
          <p:cNvPr id="6" name="Title 1"/>
          <p:cNvSpPr txBox="1">
            <a:spLocks/>
          </p:cNvSpPr>
          <p:nvPr/>
        </p:nvSpPr>
        <p:spPr>
          <a:xfrm>
            <a:off x="202145" y="651877"/>
            <a:ext cx="6188276"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Monthly </a:t>
            </a:r>
          </a:p>
          <a:p>
            <a:pPr algn="l"/>
            <a:r>
              <a:rPr lang="en-US" sz="3600"/>
              <a:t>District Commissioner Meeting</a:t>
            </a:r>
          </a:p>
        </p:txBody>
      </p:sp>
    </p:spTree>
    <p:extLst>
      <p:ext uri="{BB962C8B-B14F-4D97-AF65-F5344CB8AC3E}">
        <p14:creationId xmlns:p14="http://schemas.microsoft.com/office/powerpoint/2010/main" val="409382523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1257300" y="2010291"/>
            <a:ext cx="6629400" cy="535531"/>
          </a:xfrm>
          <a:prstGeom prst="rect">
            <a:avLst/>
          </a:prstGeom>
        </p:spPr>
        <p:txBody>
          <a:bodyPr wrap="square">
            <a:spAutoFit/>
          </a:bodyPr>
          <a:lstStyle/>
          <a:p>
            <a:r>
              <a:rPr lang="en-US" sz="3200" b="1">
                <a:latin typeface="Calibri" panose="020F0502020204030204" pitchFamily="34" charset="0"/>
                <a:ea typeface="Calibri" panose="020F0502020204030204" pitchFamily="34" charset="0"/>
                <a:cs typeface="Times New Roman" panose="02020603050405020304" pitchFamily="18" charset="0"/>
              </a:rPr>
              <a:t>Recognitions and Announcements</a:t>
            </a:r>
            <a:endParaRPr lang="en-US" sz="3200" b="1"/>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600325" y="2898510"/>
            <a:ext cx="3943350" cy="2827338"/>
          </a:xfrm>
          <a:prstGeom prst="rect">
            <a:avLst/>
          </a:prstGeom>
          <a:ln>
            <a:solidFill>
              <a:schemeClr val="accent1"/>
            </a:solidFill>
          </a:ln>
        </p:spPr>
      </p:pic>
      <p:sp>
        <p:nvSpPr>
          <p:cNvPr id="5" name="Title 1"/>
          <p:cNvSpPr txBox="1">
            <a:spLocks/>
          </p:cNvSpPr>
          <p:nvPr/>
        </p:nvSpPr>
        <p:spPr>
          <a:xfrm>
            <a:off x="272126" y="666438"/>
            <a:ext cx="618497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Monthly</a:t>
            </a:r>
          </a:p>
          <a:p>
            <a:pPr algn="l"/>
            <a:r>
              <a:rPr lang="en-US" sz="3600"/>
              <a:t>District Commissioner Meeting</a:t>
            </a:r>
          </a:p>
        </p:txBody>
      </p:sp>
    </p:spTree>
    <p:extLst>
      <p:ext uri="{BB962C8B-B14F-4D97-AF65-F5344CB8AC3E}">
        <p14:creationId xmlns:p14="http://schemas.microsoft.com/office/powerpoint/2010/main" val="354448159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2906606" y="1903274"/>
            <a:ext cx="3330785" cy="535531"/>
          </a:xfrm>
          <a:prstGeom prst="rect">
            <a:avLst/>
          </a:prstGeom>
        </p:spPr>
        <p:txBody>
          <a:bodyPr wrap="none">
            <a:spAutoFit/>
          </a:bodyPr>
          <a:lstStyle/>
          <a:p>
            <a:pPr algn="ctr"/>
            <a:r>
              <a:rPr lang="en-US" sz="3200" b="1">
                <a:latin typeface="Calibri" panose="020F0502020204030204" pitchFamily="34" charset="0"/>
                <a:ea typeface="Calibri" panose="020F0502020204030204" pitchFamily="34" charset="0"/>
                <a:cs typeface="Times New Roman" panose="02020603050405020304" pitchFamily="18" charset="0"/>
              </a:rPr>
              <a:t>Closing Comments</a:t>
            </a:r>
            <a:endParaRPr lang="en-US" sz="3200" b="1"/>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690812" y="2794000"/>
            <a:ext cx="3762375" cy="2463800"/>
          </a:xfrm>
          <a:prstGeom prst="rect">
            <a:avLst/>
          </a:prstGeom>
        </p:spPr>
      </p:pic>
      <p:sp>
        <p:nvSpPr>
          <p:cNvPr id="5" name="Title 1"/>
          <p:cNvSpPr txBox="1">
            <a:spLocks/>
          </p:cNvSpPr>
          <p:nvPr/>
        </p:nvSpPr>
        <p:spPr>
          <a:xfrm>
            <a:off x="201181" y="657877"/>
            <a:ext cx="6021694"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Monthly </a:t>
            </a:r>
          </a:p>
          <a:p>
            <a:pPr algn="l"/>
            <a:r>
              <a:rPr lang="en-US" sz="3600"/>
              <a:t>District Commissioner Meeting</a:t>
            </a:r>
          </a:p>
        </p:txBody>
      </p:sp>
    </p:spTree>
    <p:extLst>
      <p:ext uri="{BB962C8B-B14F-4D97-AF65-F5344CB8AC3E}">
        <p14:creationId xmlns:p14="http://schemas.microsoft.com/office/powerpoint/2010/main" val="319790678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77"/>
          <p:cNvSpPr/>
          <p:nvPr/>
        </p:nvSpPr>
        <p:spPr>
          <a:xfrm>
            <a:off x="206590" y="213798"/>
            <a:ext cx="7962049"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ea typeface="Calibri"/>
                <a:cs typeface="Calibri"/>
                <a:sym typeface="Calibri"/>
              </a:rPr>
              <a:t>Commissioner </a:t>
            </a:r>
          </a:p>
          <a:p>
            <a:pPr marL="0" marR="0" lvl="0" indent="0" rtl="0">
              <a:spcBef>
                <a:spcPts val="0"/>
              </a:spcBef>
              <a:spcAft>
                <a:spcPts val="0"/>
              </a:spcAft>
              <a:buNone/>
            </a:pPr>
            <a:r>
              <a:rPr lang="en-US" sz="3600" b="1">
                <a:solidFill>
                  <a:schemeClr val="dk1"/>
                </a:solidFill>
                <a:ea typeface="Calibri"/>
                <a:cs typeface="Calibri"/>
                <a:sym typeface="Calibri"/>
              </a:rPr>
              <a:t>Recognition Resources</a:t>
            </a:r>
            <a:endParaRPr sz="3600" b="1">
              <a:solidFill>
                <a:schemeClr val="dk1"/>
              </a:solidFill>
              <a:ea typeface="Calibri"/>
              <a:cs typeface="Calibri"/>
              <a:sym typeface="Calibri"/>
            </a:endParaRPr>
          </a:p>
        </p:txBody>
      </p:sp>
      <p:pic>
        <p:nvPicPr>
          <p:cNvPr id="685" name="Google Shape;685;p77"/>
          <p:cNvPicPr preferRelativeResize="0"/>
          <p:nvPr/>
        </p:nvPicPr>
        <p:blipFill rotWithShape="1">
          <a:blip r:embed="rId3">
            <a:alphaModFix/>
          </a:blip>
          <a:srcRect/>
          <a:stretch/>
        </p:blipFill>
        <p:spPr>
          <a:xfrm>
            <a:off x="5146633" y="1790145"/>
            <a:ext cx="2183642" cy="914400"/>
          </a:xfrm>
          <a:prstGeom prst="rect">
            <a:avLst/>
          </a:prstGeom>
          <a:noFill/>
          <a:ln>
            <a:noFill/>
          </a:ln>
        </p:spPr>
      </p:pic>
      <p:pic>
        <p:nvPicPr>
          <p:cNvPr id="686" name="Google Shape;686;p77"/>
          <p:cNvPicPr preferRelativeResize="0"/>
          <p:nvPr/>
        </p:nvPicPr>
        <p:blipFill rotWithShape="1">
          <a:blip r:embed="rId4">
            <a:alphaModFix/>
          </a:blip>
          <a:srcRect/>
          <a:stretch/>
        </p:blipFill>
        <p:spPr>
          <a:xfrm>
            <a:off x="2511401" y="3584989"/>
            <a:ext cx="1950720" cy="914400"/>
          </a:xfrm>
          <a:prstGeom prst="rect">
            <a:avLst/>
          </a:prstGeom>
          <a:noFill/>
          <a:ln>
            <a:noFill/>
          </a:ln>
        </p:spPr>
      </p:pic>
      <p:pic>
        <p:nvPicPr>
          <p:cNvPr id="687" name="Google Shape;687;p77"/>
          <p:cNvPicPr preferRelativeResize="0"/>
          <p:nvPr/>
        </p:nvPicPr>
        <p:blipFill rotWithShape="1">
          <a:blip r:embed="rId5">
            <a:alphaModFix/>
          </a:blip>
          <a:srcRect/>
          <a:stretch/>
        </p:blipFill>
        <p:spPr>
          <a:xfrm>
            <a:off x="1439066" y="1790145"/>
            <a:ext cx="1950720" cy="914400"/>
          </a:xfrm>
          <a:prstGeom prst="rect">
            <a:avLst/>
          </a:prstGeom>
          <a:noFill/>
          <a:ln>
            <a:noFill/>
          </a:ln>
        </p:spPr>
      </p:pic>
      <p:sp>
        <p:nvSpPr>
          <p:cNvPr id="688" name="Google Shape;688;p77"/>
          <p:cNvSpPr txBox="1"/>
          <p:nvPr/>
        </p:nvSpPr>
        <p:spPr>
          <a:xfrm>
            <a:off x="1928459" y="4551859"/>
            <a:ext cx="3455113"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Commissioner Award of Excellence</a:t>
            </a:r>
            <a:endParaRPr sz="1600" b="1">
              <a:latin typeface="Calibri" panose="020F0502020204030204" pitchFamily="34" charset="0"/>
              <a:ea typeface="Calibri" panose="020F0502020204030204" pitchFamily="34" charset="0"/>
              <a:cs typeface="Calibri" panose="020F0502020204030204" pitchFamily="34" charset="0"/>
            </a:endParaRPr>
          </a:p>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in Unit Service</a:t>
            </a:r>
            <a:endParaRPr sz="1600" b="1">
              <a:latin typeface="Calibri" panose="020F0502020204030204" pitchFamily="34" charset="0"/>
              <a:ea typeface="Calibri" panose="020F0502020204030204" pitchFamily="34" charset="0"/>
              <a:cs typeface="Calibri" panose="020F0502020204030204" pitchFamily="34" charset="0"/>
            </a:endParaRPr>
          </a:p>
        </p:txBody>
      </p:sp>
      <p:sp>
        <p:nvSpPr>
          <p:cNvPr id="689" name="Google Shape;689;p77"/>
          <p:cNvSpPr txBox="1"/>
          <p:nvPr/>
        </p:nvSpPr>
        <p:spPr>
          <a:xfrm>
            <a:off x="4572000" y="2739292"/>
            <a:ext cx="3513718"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ea typeface="Calibri"/>
                <a:cs typeface="Calibri"/>
                <a:sym typeface="Calibri"/>
              </a:rPr>
              <a:t>Doctorate of Commissioner Science</a:t>
            </a:r>
            <a:endParaRPr sz="1600" b="1"/>
          </a:p>
          <a:p>
            <a:pPr marL="0" marR="0" lvl="0" indent="0" algn="ctr" rtl="0">
              <a:spcBef>
                <a:spcPts val="0"/>
              </a:spcBef>
              <a:spcAft>
                <a:spcPts val="0"/>
              </a:spcAft>
              <a:buNone/>
            </a:pPr>
            <a:r>
              <a:rPr lang="en-US" sz="1600" b="1">
                <a:solidFill>
                  <a:schemeClr val="dk1"/>
                </a:solidFill>
                <a:ea typeface="Calibri"/>
                <a:cs typeface="Calibri"/>
                <a:sym typeface="Calibri"/>
              </a:rPr>
              <a:t>Knot Award</a:t>
            </a:r>
            <a:endParaRPr b="1"/>
          </a:p>
        </p:txBody>
      </p:sp>
      <p:sp>
        <p:nvSpPr>
          <p:cNvPr id="690" name="Google Shape;690;p77"/>
          <p:cNvSpPr txBox="1"/>
          <p:nvPr/>
        </p:nvSpPr>
        <p:spPr>
          <a:xfrm>
            <a:off x="726522" y="2751730"/>
            <a:ext cx="3569759"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Distinguished Commissioner Service</a:t>
            </a:r>
            <a:endParaRPr sz="1600" b="1">
              <a:latin typeface="Calibri" panose="020F0502020204030204" pitchFamily="34" charset="0"/>
              <a:ea typeface="Calibri" panose="020F0502020204030204" pitchFamily="34" charset="0"/>
              <a:cs typeface="Calibri" panose="020F0502020204030204" pitchFamily="34" charset="0"/>
            </a:endParaRPr>
          </a:p>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Award</a:t>
            </a:r>
            <a:endParaRPr sz="1600" b="1">
              <a:latin typeface="Calibri" panose="020F0502020204030204" pitchFamily="34" charset="0"/>
              <a:ea typeface="Calibri" panose="020F0502020204030204" pitchFamily="34" charset="0"/>
              <a:cs typeface="Calibri" panose="020F0502020204030204" pitchFamily="34" charset="0"/>
            </a:endParaRPr>
          </a:p>
        </p:txBody>
      </p:sp>
      <p:pic>
        <p:nvPicPr>
          <p:cNvPr id="691" name="Google Shape;691;p77" descr="https://filestore.scouting.org/filestore/commissioner/images/ArrowheadHonor_thumb.jpg"/>
          <p:cNvPicPr preferRelativeResize="0"/>
          <p:nvPr/>
        </p:nvPicPr>
        <p:blipFill rotWithShape="1">
          <a:blip r:embed="rId6">
            <a:alphaModFix/>
          </a:blip>
          <a:srcRect/>
          <a:stretch/>
        </p:blipFill>
        <p:spPr>
          <a:xfrm>
            <a:off x="466885" y="3738027"/>
            <a:ext cx="1263808" cy="1398567"/>
          </a:xfrm>
          <a:prstGeom prst="rect">
            <a:avLst/>
          </a:prstGeom>
          <a:noFill/>
          <a:ln>
            <a:noFill/>
          </a:ln>
        </p:spPr>
      </p:pic>
      <p:sp>
        <p:nvSpPr>
          <p:cNvPr id="692" name="Google Shape;692;p77"/>
          <p:cNvSpPr txBox="1"/>
          <p:nvPr/>
        </p:nvSpPr>
        <p:spPr>
          <a:xfrm>
            <a:off x="289718" y="5189064"/>
            <a:ext cx="1872821"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Arrowhead Honor</a:t>
            </a:r>
            <a:endParaRPr sz="1600" b="1"/>
          </a:p>
        </p:txBody>
      </p:sp>
      <p:pic>
        <p:nvPicPr>
          <p:cNvPr id="693" name="Google Shape;693;p77" descr="A picture containing food&#10;&#10;Description automatically generated"/>
          <p:cNvPicPr preferRelativeResize="0"/>
          <p:nvPr/>
        </p:nvPicPr>
        <p:blipFill rotWithShape="1">
          <a:blip r:embed="rId7">
            <a:alphaModFix/>
          </a:blip>
          <a:srcRect/>
          <a:stretch/>
        </p:blipFill>
        <p:spPr>
          <a:xfrm>
            <a:off x="5685313" y="3569237"/>
            <a:ext cx="2183642" cy="914400"/>
          </a:xfrm>
          <a:prstGeom prst="rect">
            <a:avLst/>
          </a:prstGeom>
          <a:noFill/>
          <a:ln>
            <a:noFill/>
          </a:ln>
        </p:spPr>
      </p:pic>
      <p:sp>
        <p:nvSpPr>
          <p:cNvPr id="694" name="Google Shape;694;p77"/>
          <p:cNvSpPr txBox="1"/>
          <p:nvPr/>
        </p:nvSpPr>
        <p:spPr>
          <a:xfrm>
            <a:off x="5779104" y="4597181"/>
            <a:ext cx="1996059"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Commissioners Key</a:t>
            </a:r>
            <a:endParaRPr sz="1600" b="1"/>
          </a:p>
        </p:txBody>
      </p:sp>
      <p:pic>
        <p:nvPicPr>
          <p:cNvPr id="2" name="Picture 1">
            <a:extLst>
              <a:ext uri="{FF2B5EF4-FFF2-40B4-BE49-F238E27FC236}">
                <a16:creationId xmlns:a16="http://schemas.microsoft.com/office/drawing/2014/main" id="{9DC085BD-A10B-3D9B-9E4B-D135C4233EC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57678" y="5481141"/>
            <a:ext cx="1028040" cy="1028040"/>
          </a:xfrm>
          <a:prstGeom prst="rect">
            <a:avLst/>
          </a:prstGeom>
        </p:spPr>
      </p:pic>
      <p:sp>
        <p:nvSpPr>
          <p:cNvPr id="4" name="TextBox 3">
            <a:extLst>
              <a:ext uri="{FF2B5EF4-FFF2-40B4-BE49-F238E27FC236}">
                <a16:creationId xmlns:a16="http://schemas.microsoft.com/office/drawing/2014/main" id="{957C9987-C57C-0E36-9D9D-A70D67F5CF47}"/>
              </a:ext>
            </a:extLst>
          </p:cNvPr>
          <p:cNvSpPr txBox="1"/>
          <p:nvPr/>
        </p:nvSpPr>
        <p:spPr>
          <a:xfrm>
            <a:off x="2933263" y="5727221"/>
            <a:ext cx="3843870" cy="584775"/>
          </a:xfrm>
          <a:prstGeom prst="rect">
            <a:avLst/>
          </a:prstGeom>
          <a:noFill/>
        </p:spPr>
        <p:txBody>
          <a:bodyPr wrap="square">
            <a:spAutoFit/>
          </a:bodyPr>
          <a:lstStyle/>
          <a:p>
            <a:pPr marL="0" marR="0"/>
            <a:r>
              <a:rPr lang="en-US" sz="1600" b="1" u="sng">
                <a:solidFill>
                  <a:srgbClr val="0563C1"/>
                </a:solidFill>
                <a:effectLst/>
                <a:latin typeface="Calibri" panose="020F0502020204030204" pitchFamily="34" charset="0"/>
                <a:ea typeface="Times New Roman" panose="02020603050405020304" pitchFamily="18" charset="0"/>
                <a:hlinkClick r:id="rId9"/>
              </a:rPr>
              <a:t>https://www.scouting.org/commissioners/recognition/</a:t>
            </a:r>
            <a:endParaRPr lang="en-US" sz="160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78"/>
          <p:cNvSpPr/>
          <p:nvPr/>
        </p:nvSpPr>
        <p:spPr>
          <a:xfrm>
            <a:off x="3218702" y="1327750"/>
            <a:ext cx="5295906" cy="5170606"/>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800" b="1">
                <a:solidFill>
                  <a:schemeClr val="dk1"/>
                </a:solidFill>
                <a:ea typeface="Calibri"/>
                <a:cs typeface="Calibri"/>
                <a:sym typeface="Calibri"/>
              </a:rPr>
              <a:t>Program Acclimation</a:t>
            </a:r>
            <a:endParaRPr sz="2800" b="1"/>
          </a:p>
          <a:p>
            <a:pPr marL="342900" marR="0" lvl="0" indent="-342900" algn="l" rtl="0">
              <a:spcBef>
                <a:spcPts val="1000"/>
              </a:spcBef>
              <a:spcAft>
                <a:spcPts val="0"/>
              </a:spcAft>
              <a:buClr>
                <a:schemeClr val="dk1"/>
              </a:buClr>
              <a:buSzPts val="2400"/>
              <a:buFont typeface="Arial"/>
              <a:buChar char="•"/>
            </a:pPr>
            <a:r>
              <a:rPr lang="en-US" sz="2800" b="1">
                <a:solidFill>
                  <a:schemeClr val="dk1"/>
                </a:solidFill>
                <a:ea typeface="Calibri"/>
                <a:cs typeface="Calibri"/>
                <a:sym typeface="Calibri"/>
              </a:rPr>
              <a:t>Supplemental training at monthly district commissioner  meetings</a:t>
            </a:r>
            <a:endParaRPr sz="2800" b="1"/>
          </a:p>
          <a:p>
            <a:pPr marL="342900" marR="0" lvl="0" indent="-342900" algn="l" rtl="0">
              <a:spcBef>
                <a:spcPts val="1000"/>
              </a:spcBef>
              <a:spcAft>
                <a:spcPts val="0"/>
              </a:spcAft>
              <a:buClr>
                <a:schemeClr val="dk1"/>
              </a:buClr>
              <a:buSzPts val="2400"/>
              <a:buFont typeface="Arial"/>
              <a:buChar char="•"/>
            </a:pPr>
            <a:r>
              <a:rPr lang="en-US" sz="2800" b="1">
                <a:solidFill>
                  <a:schemeClr val="dk1"/>
                </a:solidFill>
                <a:ea typeface="Calibri"/>
                <a:cs typeface="Calibri"/>
                <a:sym typeface="Calibri"/>
              </a:rPr>
              <a:t>Scouting America Learn Center</a:t>
            </a:r>
            <a:endParaRPr sz="2800" b="1"/>
          </a:p>
          <a:p>
            <a:pPr marL="342900" marR="0" lvl="0" indent="-342900" algn="l" rtl="0">
              <a:spcBef>
                <a:spcPts val="1000"/>
              </a:spcBef>
              <a:spcAft>
                <a:spcPts val="0"/>
              </a:spcAft>
              <a:buClr>
                <a:schemeClr val="dk1"/>
              </a:buClr>
              <a:buSzPts val="2400"/>
              <a:buFont typeface="Arial"/>
              <a:buChar char="•"/>
            </a:pPr>
            <a:r>
              <a:rPr lang="en-US" sz="2800" b="1">
                <a:solidFill>
                  <a:schemeClr val="dk1"/>
                </a:solidFill>
                <a:ea typeface="Calibri"/>
                <a:cs typeface="Calibri"/>
                <a:sym typeface="Calibri"/>
              </a:rPr>
              <a:t>College of Commissioner Science</a:t>
            </a:r>
            <a:endParaRPr sz="2800" b="1"/>
          </a:p>
          <a:p>
            <a:pPr marL="342900" marR="0" lvl="0" indent="-342900" algn="l" rtl="0">
              <a:spcBef>
                <a:spcPts val="1000"/>
              </a:spcBef>
              <a:spcAft>
                <a:spcPts val="0"/>
              </a:spcAft>
              <a:buClr>
                <a:schemeClr val="dk1"/>
              </a:buClr>
              <a:buSzPts val="2400"/>
              <a:buFont typeface="Arial"/>
              <a:buChar char="•"/>
            </a:pPr>
            <a:r>
              <a:rPr lang="en-US" sz="2800" b="1">
                <a:solidFill>
                  <a:schemeClr val="dk1"/>
                </a:solidFill>
                <a:ea typeface="Calibri"/>
                <a:cs typeface="Calibri"/>
                <a:sym typeface="Calibri"/>
              </a:rPr>
              <a:t>Wood Badge</a:t>
            </a:r>
            <a:endParaRPr sz="2800" b="1"/>
          </a:p>
          <a:p>
            <a:pPr marL="342900" marR="0" lvl="0" indent="-342900" algn="l" rtl="0">
              <a:spcBef>
                <a:spcPts val="1000"/>
              </a:spcBef>
              <a:spcAft>
                <a:spcPts val="0"/>
              </a:spcAft>
              <a:buClr>
                <a:schemeClr val="dk1"/>
              </a:buClr>
              <a:buSzPts val="2400"/>
              <a:buFont typeface="Arial"/>
              <a:buChar char="•"/>
            </a:pPr>
            <a:r>
              <a:rPr lang="en-US" sz="2800" b="1">
                <a:solidFill>
                  <a:schemeClr val="dk1"/>
                </a:solidFill>
                <a:ea typeface="Calibri"/>
                <a:cs typeface="Calibri"/>
                <a:sym typeface="Calibri"/>
              </a:rPr>
              <a:t>Philmont Training Center</a:t>
            </a:r>
            <a:endParaRPr sz="2800" b="1"/>
          </a:p>
          <a:p>
            <a:pPr marL="342900" marR="0" lvl="0" indent="-342900" algn="l" rtl="0">
              <a:spcBef>
                <a:spcPts val="1000"/>
              </a:spcBef>
              <a:spcAft>
                <a:spcPts val="0"/>
              </a:spcAft>
              <a:buClr>
                <a:schemeClr val="dk1"/>
              </a:buClr>
              <a:buSzPts val="2400"/>
              <a:buFont typeface="Arial"/>
              <a:buChar char="•"/>
            </a:pPr>
            <a:r>
              <a:rPr lang="en-US" sz="2800" b="1">
                <a:solidFill>
                  <a:schemeClr val="dk1"/>
                </a:solidFill>
                <a:ea typeface="Calibri"/>
                <a:cs typeface="Calibri"/>
                <a:sym typeface="Calibri"/>
              </a:rPr>
              <a:t>Impact Sessions</a:t>
            </a:r>
            <a:endParaRPr sz="2800" b="1"/>
          </a:p>
        </p:txBody>
      </p:sp>
      <p:sp>
        <p:nvSpPr>
          <p:cNvPr id="701" name="Google Shape;701;p78"/>
          <p:cNvSpPr/>
          <p:nvPr/>
        </p:nvSpPr>
        <p:spPr>
          <a:xfrm>
            <a:off x="143435" y="238620"/>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Additional Training</a:t>
            </a:r>
            <a:endParaRPr sz="3600" b="1">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1BF88028-8911-4CAF-23F3-D323A94AC104}"/>
              </a:ext>
            </a:extLst>
          </p:cNvPr>
          <p:cNvPicPr>
            <a:picLocks noChangeAspect="1"/>
          </p:cNvPicPr>
          <p:nvPr/>
        </p:nvPicPr>
        <p:blipFill>
          <a:blip r:embed="rId3"/>
          <a:stretch>
            <a:fillRect/>
          </a:stretch>
        </p:blipFill>
        <p:spPr>
          <a:xfrm>
            <a:off x="629392" y="2357528"/>
            <a:ext cx="2140656" cy="21429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00">
                                            <p:txEl>
                                              <p:pRg st="0" end="0"/>
                                            </p:txEl>
                                          </p:spTgt>
                                        </p:tgtEl>
                                        <p:attrNameLst>
                                          <p:attrName>style.visibility</p:attrName>
                                        </p:attrNameLst>
                                      </p:cBhvr>
                                      <p:to>
                                        <p:strVal val="visible"/>
                                      </p:to>
                                    </p:set>
                                    <p:animEffect transition="in" filter="fade">
                                      <p:cBhvr>
                                        <p:cTn id="7" dur="500"/>
                                        <p:tgtEl>
                                          <p:spTgt spid="70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700">
                                            <p:txEl>
                                              <p:pRg st="1" end="1"/>
                                            </p:txEl>
                                          </p:spTgt>
                                        </p:tgtEl>
                                        <p:attrNameLst>
                                          <p:attrName>style.visibility</p:attrName>
                                        </p:attrNameLst>
                                      </p:cBhvr>
                                      <p:to>
                                        <p:strVal val="visible"/>
                                      </p:to>
                                    </p:set>
                                    <p:animEffect transition="in" filter="fade">
                                      <p:cBhvr>
                                        <p:cTn id="11" dur="500"/>
                                        <p:tgtEl>
                                          <p:spTgt spid="700">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500"/>
                                  </p:stCondLst>
                                  <p:childTnLst>
                                    <p:set>
                                      <p:cBhvr>
                                        <p:cTn id="14" dur="1" fill="hold">
                                          <p:stCondLst>
                                            <p:cond delay="0"/>
                                          </p:stCondLst>
                                        </p:cTn>
                                        <p:tgtEl>
                                          <p:spTgt spid="700">
                                            <p:txEl>
                                              <p:pRg st="2" end="2"/>
                                            </p:txEl>
                                          </p:spTgt>
                                        </p:tgtEl>
                                        <p:attrNameLst>
                                          <p:attrName>style.visibility</p:attrName>
                                        </p:attrNameLst>
                                      </p:cBhvr>
                                      <p:to>
                                        <p:strVal val="visible"/>
                                      </p:to>
                                    </p:set>
                                    <p:animEffect transition="in" filter="fade">
                                      <p:cBhvr>
                                        <p:cTn id="15" dur="500"/>
                                        <p:tgtEl>
                                          <p:spTgt spid="700">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500"/>
                                  </p:stCondLst>
                                  <p:childTnLst>
                                    <p:set>
                                      <p:cBhvr>
                                        <p:cTn id="18" dur="1" fill="hold">
                                          <p:stCondLst>
                                            <p:cond delay="0"/>
                                          </p:stCondLst>
                                        </p:cTn>
                                        <p:tgtEl>
                                          <p:spTgt spid="700">
                                            <p:txEl>
                                              <p:pRg st="3" end="3"/>
                                            </p:txEl>
                                          </p:spTgt>
                                        </p:tgtEl>
                                        <p:attrNameLst>
                                          <p:attrName>style.visibility</p:attrName>
                                        </p:attrNameLst>
                                      </p:cBhvr>
                                      <p:to>
                                        <p:strVal val="visible"/>
                                      </p:to>
                                    </p:set>
                                    <p:animEffect transition="in" filter="fade">
                                      <p:cBhvr>
                                        <p:cTn id="19" dur="500"/>
                                        <p:tgtEl>
                                          <p:spTgt spid="700">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700">
                                            <p:txEl>
                                              <p:pRg st="4" end="4"/>
                                            </p:txEl>
                                          </p:spTgt>
                                        </p:tgtEl>
                                        <p:attrNameLst>
                                          <p:attrName>style.visibility</p:attrName>
                                        </p:attrNameLst>
                                      </p:cBhvr>
                                      <p:to>
                                        <p:strVal val="visible"/>
                                      </p:to>
                                    </p:set>
                                    <p:animEffect transition="in" filter="fade">
                                      <p:cBhvr>
                                        <p:cTn id="23" dur="500"/>
                                        <p:tgtEl>
                                          <p:spTgt spid="700">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500"/>
                                  </p:stCondLst>
                                  <p:childTnLst>
                                    <p:set>
                                      <p:cBhvr>
                                        <p:cTn id="26" dur="1" fill="hold">
                                          <p:stCondLst>
                                            <p:cond delay="0"/>
                                          </p:stCondLst>
                                        </p:cTn>
                                        <p:tgtEl>
                                          <p:spTgt spid="700">
                                            <p:txEl>
                                              <p:pRg st="5" end="5"/>
                                            </p:txEl>
                                          </p:spTgt>
                                        </p:tgtEl>
                                        <p:attrNameLst>
                                          <p:attrName>style.visibility</p:attrName>
                                        </p:attrNameLst>
                                      </p:cBhvr>
                                      <p:to>
                                        <p:strVal val="visible"/>
                                      </p:to>
                                    </p:set>
                                    <p:animEffect transition="in" filter="fade">
                                      <p:cBhvr>
                                        <p:cTn id="27" dur="500"/>
                                        <p:tgtEl>
                                          <p:spTgt spid="700">
                                            <p:txEl>
                                              <p:pRg st="5" end="5"/>
                                            </p:txEl>
                                          </p:spTgt>
                                        </p:tgtEl>
                                      </p:cBhvr>
                                    </p:animEffect>
                                  </p:childTnLst>
                                </p:cTn>
                              </p:par>
                            </p:childTnLst>
                          </p:cTn>
                        </p:par>
                        <p:par>
                          <p:cTn id="28" fill="hold">
                            <p:stCondLst>
                              <p:cond delay="3500"/>
                            </p:stCondLst>
                            <p:childTnLst>
                              <p:par>
                                <p:cTn id="29" presetID="10" presetClass="entr" presetSubtype="0" fill="hold" nodeType="afterEffect">
                                  <p:stCondLst>
                                    <p:cond delay="500"/>
                                  </p:stCondLst>
                                  <p:childTnLst>
                                    <p:set>
                                      <p:cBhvr>
                                        <p:cTn id="30" dur="1" fill="hold">
                                          <p:stCondLst>
                                            <p:cond delay="0"/>
                                          </p:stCondLst>
                                        </p:cTn>
                                        <p:tgtEl>
                                          <p:spTgt spid="700">
                                            <p:txEl>
                                              <p:pRg st="6" end="6"/>
                                            </p:txEl>
                                          </p:spTgt>
                                        </p:tgtEl>
                                        <p:attrNameLst>
                                          <p:attrName>style.visibility</p:attrName>
                                        </p:attrNameLst>
                                      </p:cBhvr>
                                      <p:to>
                                        <p:strVal val="visible"/>
                                      </p:to>
                                    </p:set>
                                    <p:animEffect transition="in" filter="fade">
                                      <p:cBhvr>
                                        <p:cTn id="31" dur="500"/>
                                        <p:tgtEl>
                                          <p:spTgt spid="7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9" name="Google Shape;709;p79"/>
          <p:cNvSpPr/>
          <p:nvPr/>
        </p:nvSpPr>
        <p:spPr>
          <a:xfrm>
            <a:off x="281353" y="1670637"/>
            <a:ext cx="8581293" cy="156966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a:solidFill>
                  <a:schemeClr val="dk1"/>
                </a:solidFill>
                <a:latin typeface="Calibri"/>
                <a:ea typeface="Calibri"/>
                <a:cs typeface="Calibri"/>
                <a:sym typeface="Calibri"/>
              </a:rPr>
              <a:t>Commissioner Manuals </a:t>
            </a:r>
            <a:endParaRPr/>
          </a:p>
          <a:p>
            <a:pPr marL="0" marR="0" lvl="0" indent="0" algn="ctr" rtl="0">
              <a:spcBef>
                <a:spcPts val="0"/>
              </a:spcBef>
              <a:spcAft>
                <a:spcPts val="0"/>
              </a:spcAft>
              <a:buNone/>
            </a:pPr>
            <a:r>
              <a:rPr lang="en-US" sz="4800" b="1">
                <a:solidFill>
                  <a:schemeClr val="dk1"/>
                </a:solidFill>
                <a:latin typeface="Calibri"/>
                <a:ea typeface="Calibri"/>
                <a:cs typeface="Calibri"/>
                <a:sym typeface="Calibri"/>
              </a:rPr>
              <a:t>and Resources</a:t>
            </a:r>
            <a:endParaRPr sz="4800" b="1">
              <a:solidFill>
                <a:schemeClr val="dk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BD47E756-EE17-6920-C48C-9B815B3B8D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6831" y="4696037"/>
            <a:ext cx="1569660" cy="1569660"/>
          </a:xfrm>
          <a:prstGeom prst="rect">
            <a:avLst/>
          </a:prstGeom>
        </p:spPr>
      </p:pic>
      <p:sp>
        <p:nvSpPr>
          <p:cNvPr id="4" name="TextBox 3">
            <a:extLst>
              <a:ext uri="{FF2B5EF4-FFF2-40B4-BE49-F238E27FC236}">
                <a16:creationId xmlns:a16="http://schemas.microsoft.com/office/drawing/2014/main" id="{01D980C1-C1C5-54FD-BF81-90F2A93B674B}"/>
              </a:ext>
            </a:extLst>
          </p:cNvPr>
          <p:cNvSpPr txBox="1"/>
          <p:nvPr/>
        </p:nvSpPr>
        <p:spPr>
          <a:xfrm>
            <a:off x="2286000" y="3783501"/>
            <a:ext cx="4572000" cy="369332"/>
          </a:xfrm>
          <a:prstGeom prst="rect">
            <a:avLst/>
          </a:prstGeom>
          <a:noFill/>
        </p:spPr>
        <p:txBody>
          <a:bodyPr wrap="square">
            <a:spAutoFit/>
          </a:bodyPr>
          <a:lstStyle/>
          <a:p>
            <a:pPr marL="0" lvl="0" indent="0" algn="l" rtl="0">
              <a:spcBef>
                <a:spcPts val="0"/>
              </a:spcBef>
              <a:spcAft>
                <a:spcPts val="0"/>
              </a:spcAft>
              <a:buNone/>
            </a:pPr>
            <a:r>
              <a:rPr lang="en-US" u="sng">
                <a:solidFill>
                  <a:schemeClr val="hlink"/>
                </a:solidFill>
                <a:latin typeface="Calibri" panose="020F0502020204030204" pitchFamily="34" charset="0"/>
                <a:ea typeface="Calibri" panose="020F0502020204030204" pitchFamily="34" charset="0"/>
                <a:cs typeface="Calibri" panose="020F0502020204030204" pitchFamily="34" charset="0"/>
                <a:hlinkClick r:id="rId4"/>
              </a:rPr>
              <a:t>www.Scouting.org/commissioners/manuals</a:t>
            </a:r>
            <a:endParaRPr lang="en-US">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717" name="Google Shape;717;p80"/>
          <p:cNvSpPr/>
          <p:nvPr/>
        </p:nvSpPr>
        <p:spPr>
          <a:xfrm>
            <a:off x="88476" y="516040"/>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a:solidFill>
                  <a:schemeClr val="dk1"/>
                </a:solidFill>
                <a:latin typeface="Calibri"/>
                <a:ea typeface="Calibri"/>
                <a:cs typeface="Calibri"/>
                <a:sym typeface="Calibri"/>
              </a:rPr>
              <a:t>Commissioner Website</a:t>
            </a:r>
            <a:endParaRPr sz="3600" b="1">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B2718340-72B8-F483-D3AD-0A2BABBA07DB}"/>
              </a:ext>
            </a:extLst>
          </p:cNvPr>
          <p:cNvPicPr>
            <a:picLocks noChangeAspect="1"/>
          </p:cNvPicPr>
          <p:nvPr/>
        </p:nvPicPr>
        <p:blipFill>
          <a:blip r:embed="rId3"/>
          <a:stretch>
            <a:fillRect/>
          </a:stretch>
        </p:blipFill>
        <p:spPr>
          <a:xfrm>
            <a:off x="734557" y="1436912"/>
            <a:ext cx="7674885" cy="4190017"/>
          </a:xfrm>
          <a:prstGeom prst="rect">
            <a:avLst/>
          </a:prstGeom>
          <a:ln>
            <a:solidFill>
              <a:schemeClr val="accent1"/>
            </a:solidFill>
          </a:ln>
        </p:spPr>
      </p:pic>
      <p:pic>
        <p:nvPicPr>
          <p:cNvPr id="2" name="Picture 1">
            <a:extLst>
              <a:ext uri="{FF2B5EF4-FFF2-40B4-BE49-F238E27FC236}">
                <a16:creationId xmlns:a16="http://schemas.microsoft.com/office/drawing/2014/main" id="{6A59CF3C-CE35-8E01-9A27-0C99AF4C912D}"/>
              </a:ext>
            </a:extLst>
          </p:cNvPr>
          <p:cNvPicPr>
            <a:picLocks noChangeAspect="1"/>
          </p:cNvPicPr>
          <p:nvPr/>
        </p:nvPicPr>
        <p:blipFill>
          <a:blip r:embed="rId4"/>
          <a:stretch>
            <a:fillRect/>
          </a:stretch>
        </p:blipFill>
        <p:spPr>
          <a:xfrm>
            <a:off x="2271135" y="5862917"/>
            <a:ext cx="777875" cy="762000"/>
          </a:xfrm>
          <a:prstGeom prst="rect">
            <a:avLst/>
          </a:prstGeom>
        </p:spPr>
      </p:pic>
      <p:sp>
        <p:nvSpPr>
          <p:cNvPr id="5" name="TextBox 4">
            <a:extLst>
              <a:ext uri="{FF2B5EF4-FFF2-40B4-BE49-F238E27FC236}">
                <a16:creationId xmlns:a16="http://schemas.microsoft.com/office/drawing/2014/main" id="{CBBE5C93-67B7-B405-73A2-A2A2A72963D2}"/>
              </a:ext>
            </a:extLst>
          </p:cNvPr>
          <p:cNvSpPr txBox="1"/>
          <p:nvPr/>
        </p:nvSpPr>
        <p:spPr>
          <a:xfrm>
            <a:off x="3748378" y="5975659"/>
            <a:ext cx="4661064" cy="369332"/>
          </a:xfrm>
          <a:prstGeom prst="rect">
            <a:avLst/>
          </a:prstGeom>
          <a:noFill/>
        </p:spPr>
        <p:txBody>
          <a:bodyPr wrap="square">
            <a:spAutoFit/>
          </a:bodyPr>
          <a:lstStyle/>
          <a:p>
            <a:pPr marL="0" marR="0"/>
            <a:r>
              <a:rPr lang="en-US" sz="1800" u="sng" kern="120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https://www.scouting.org/commissioners/</a:t>
            </a:r>
            <a:endParaRPr lang="en-US" sz="180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83"/>
          <p:cNvSpPr/>
          <p:nvPr/>
        </p:nvSpPr>
        <p:spPr>
          <a:xfrm>
            <a:off x="0" y="1355357"/>
            <a:ext cx="9144000" cy="64629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a:solidFill>
                  <a:schemeClr val="dk1"/>
                </a:solidFill>
                <a:latin typeface="Calibri"/>
                <a:ea typeface="Calibri"/>
                <a:cs typeface="Calibri"/>
                <a:sym typeface="Calibri"/>
              </a:rPr>
              <a:t>Wreath of Service</a:t>
            </a:r>
            <a:endParaRPr sz="3600" b="1">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03D9BFE2-1FA0-D105-68A8-51A6FA6471C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58312" y="2324100"/>
            <a:ext cx="3627376" cy="3298950"/>
          </a:xfrm>
          <a:prstGeom prst="rect">
            <a:avLst/>
          </a:prstGeom>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143000" y="1699022"/>
            <a:ext cx="6858000" cy="1118721"/>
          </a:xfrm>
        </p:spPr>
        <p:txBody>
          <a:bodyPr/>
          <a:lstStyle/>
          <a:p>
            <a:r>
              <a:rPr lang="en-US"/>
              <a:t> </a:t>
            </a:r>
          </a:p>
        </p:txBody>
      </p:sp>
      <p:sp>
        <p:nvSpPr>
          <p:cNvPr id="5" name="Text Box 3"/>
          <p:cNvSpPr txBox="1">
            <a:spLocks noGrp="1" noChangeArrowheads="1"/>
          </p:cNvSpPr>
          <p:nvPr>
            <p:ph type="subTitle" idx="1"/>
          </p:nvPr>
        </p:nvSpPr>
        <p:spPr bwMode="auto">
          <a:xfrm>
            <a:off x="3249386" y="3041818"/>
            <a:ext cx="5159829" cy="1495794"/>
          </a:xfrm>
          <a:prstGeom prst="rect">
            <a:avLst/>
          </a:prstGeom>
          <a:noFill/>
          <a:ln w="57150">
            <a:noFill/>
            <a:miter lim="800000"/>
            <a:headEnd/>
            <a:tailEnd/>
          </a:ln>
        </p:spPr>
        <p:txBody>
          <a:bodyPr wrap="square">
            <a:spAutoFit/>
          </a:bodyPr>
          <a:lstStyle/>
          <a:p>
            <a:pPr eaLnBrk="0" hangingPunct="0">
              <a:spcBef>
                <a:spcPct val="50000"/>
              </a:spcBef>
            </a:pPr>
            <a:r>
              <a:rPr lang="en-US" sz="3200" b="1" dirty="0">
                <a:cs typeface="Helvetica" pitchFamily="34" charset="0"/>
              </a:rPr>
              <a:t>As a district commissioner,</a:t>
            </a:r>
          </a:p>
          <a:p>
            <a:pPr eaLnBrk="0" hangingPunct="0">
              <a:spcBef>
                <a:spcPct val="15000"/>
              </a:spcBef>
            </a:pPr>
            <a:r>
              <a:rPr lang="en-US" sz="3200" b="1" dirty="0">
                <a:cs typeface="Helvetica" pitchFamily="34" charset="0"/>
              </a:rPr>
              <a:t>you have made a personal commitment..</a:t>
            </a:r>
          </a:p>
        </p:txBody>
      </p:sp>
      <p:sp>
        <p:nvSpPr>
          <p:cNvPr id="4" name="Title 1"/>
          <p:cNvSpPr txBox="1">
            <a:spLocks/>
          </p:cNvSpPr>
          <p:nvPr/>
        </p:nvSpPr>
        <p:spPr>
          <a:xfrm>
            <a:off x="411405" y="0"/>
            <a:ext cx="3831749"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2700"/>
              <a:t>Summary</a:t>
            </a:r>
          </a:p>
        </p:txBody>
      </p:sp>
      <p:pic>
        <p:nvPicPr>
          <p:cNvPr id="3" name="Content Placeholder 3" descr="A close up of a sign&#10;&#10;Description automatically generated">
            <a:extLst>
              <a:ext uri="{FF2B5EF4-FFF2-40B4-BE49-F238E27FC236}">
                <a16:creationId xmlns:a16="http://schemas.microsoft.com/office/drawing/2014/main" id="{54903A45-8D0E-137E-2B4A-0CF27D00F7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4785" y="2505225"/>
            <a:ext cx="2481263" cy="2481263"/>
          </a:xfrm>
          <a:prstGeom prst="rect">
            <a:avLst/>
          </a:prstGeom>
        </p:spPr>
      </p:pic>
    </p:spTree>
    <p:extLst>
      <p:ext uri="{BB962C8B-B14F-4D97-AF65-F5344CB8AC3E}">
        <p14:creationId xmlns:p14="http://schemas.microsoft.com/office/powerpoint/2010/main" val="2091980237"/>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descr="A close up of a sign&#10;&#10;Description automatically generated">
            <a:extLst>
              <a:ext uri="{FF2B5EF4-FFF2-40B4-BE49-F238E27FC236}">
                <a16:creationId xmlns:a16="http://schemas.microsoft.com/office/drawing/2014/main" id="{47C09E7F-20DC-32BD-25D8-48C7B98D90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10593" y="2710262"/>
            <a:ext cx="2922814" cy="2922814"/>
          </a:xfrm>
          <a:prstGeom prst="rect">
            <a:avLst/>
          </a:prstGeom>
        </p:spPr>
      </p:pic>
      <p:sp>
        <p:nvSpPr>
          <p:cNvPr id="3" name="Google Shape;745;p84">
            <a:extLst>
              <a:ext uri="{FF2B5EF4-FFF2-40B4-BE49-F238E27FC236}">
                <a16:creationId xmlns:a16="http://schemas.microsoft.com/office/drawing/2014/main" id="{B7DC65D7-8EBD-7EB0-C95A-F2A802E967E2}"/>
              </a:ext>
            </a:extLst>
          </p:cNvPr>
          <p:cNvSpPr/>
          <p:nvPr/>
        </p:nvSpPr>
        <p:spPr>
          <a:xfrm>
            <a:off x="163286" y="1224924"/>
            <a:ext cx="9144000" cy="1047939"/>
          </a:xfrm>
          <a:prstGeom prst="rect">
            <a:avLst/>
          </a:prstGeom>
          <a:noFill/>
          <a:ln>
            <a:noFill/>
          </a:ln>
        </p:spPr>
        <p:txBody>
          <a:bodyPr spcFirstLastPara="1" wrap="square" lIns="91425" tIns="45700" rIns="91425" bIns="45700" anchor="t" anchorCtr="0">
            <a:spAutoFit/>
          </a:bodyPr>
          <a:lstStyle/>
          <a:p>
            <a:pPr marL="0" marR="0" lvl="0" indent="0" algn="ctr" rtl="0">
              <a:lnSpc>
                <a:spcPct val="115000"/>
              </a:lnSpc>
              <a:spcBef>
                <a:spcPts val="0"/>
              </a:spcBef>
              <a:spcAft>
                <a:spcPts val="0"/>
              </a:spcAft>
              <a:buNone/>
            </a:pPr>
            <a:r>
              <a:rPr lang="en-US" sz="5400" b="1">
                <a:solidFill>
                  <a:schemeClr val="dk1"/>
                </a:solidFill>
                <a:latin typeface="Calibri"/>
                <a:ea typeface="Calibri"/>
                <a:cs typeface="Calibri"/>
                <a:sym typeface="Calibri"/>
              </a:rPr>
              <a:t>CONGRATULATIONS!</a:t>
            </a:r>
            <a:endParaRPr sz="54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0778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60C74-407B-AA54-FFEC-27E9DBF65A16}"/>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945F33FC-F5EA-268D-BCDD-652BE0855637}"/>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138BDCDB-1E58-BDF4-50A9-EE0BE3227DC6}"/>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E0A463B3-B675-33AD-33B1-82EF6AD611C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7D27557E-3F06-582B-2F4F-5CD12D304D0E}"/>
              </a:ext>
            </a:extLst>
          </p:cNvPr>
          <p:cNvSpPr txBox="1">
            <a:spLocks/>
          </p:cNvSpPr>
          <p:nvPr/>
        </p:nvSpPr>
        <p:spPr>
          <a:xfrm>
            <a:off x="238353" y="237791"/>
            <a:ext cx="5140355" cy="58936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mn-lt"/>
              </a:rPr>
              <a:t>Unit</a:t>
            </a:r>
            <a:r>
              <a:rPr lang="en-US" sz="4000" b="1"/>
              <a:t> </a:t>
            </a:r>
            <a:r>
              <a:rPr lang="en-US" sz="3600" b="1">
                <a:latin typeface="+mn-lt"/>
              </a:rPr>
              <a:t>Connections</a:t>
            </a:r>
            <a:endParaRPr lang="en-US" sz="4000" b="1">
              <a:latin typeface="+mn-lt"/>
            </a:endParaRPr>
          </a:p>
        </p:txBody>
      </p:sp>
      <p:sp>
        <p:nvSpPr>
          <p:cNvPr id="6" name="TextBox 5">
            <a:extLst>
              <a:ext uri="{FF2B5EF4-FFF2-40B4-BE49-F238E27FC236}">
                <a16:creationId xmlns:a16="http://schemas.microsoft.com/office/drawing/2014/main" id="{8EC8564D-80CD-E680-8A0D-B8AA81E54198}"/>
              </a:ext>
            </a:extLst>
          </p:cNvPr>
          <p:cNvSpPr txBox="1"/>
          <p:nvPr/>
        </p:nvSpPr>
        <p:spPr>
          <a:xfrm>
            <a:off x="1443785" y="1905506"/>
            <a:ext cx="6448927" cy="3046988"/>
          </a:xfrm>
          <a:prstGeom prst="rect">
            <a:avLst/>
          </a:prstGeom>
          <a:noFill/>
        </p:spPr>
        <p:txBody>
          <a:bodyPr wrap="square">
            <a:spAutoFit/>
          </a:bodyPr>
          <a:lstStyle/>
          <a:p>
            <a:pPr marL="457200" indent="-457200">
              <a:buFont typeface="Arial" panose="020B0604020202020204" pitchFamily="34" charset="0"/>
              <a:buChar char="•"/>
            </a:pPr>
            <a:r>
              <a:rPr lang="en-US" sz="3200" b="1" dirty="0"/>
              <a:t>Build relationships</a:t>
            </a:r>
          </a:p>
          <a:p>
            <a:pPr marL="457200" indent="-457200">
              <a:buFont typeface="Arial" panose="020B0604020202020204" pitchFamily="34" charset="0"/>
              <a:buChar char="•"/>
            </a:pPr>
            <a:r>
              <a:rPr lang="en-US" sz="3200" b="1" dirty="0"/>
              <a:t>Enhance conversations </a:t>
            </a:r>
          </a:p>
          <a:p>
            <a:pPr marL="457200" indent="-457200">
              <a:buFont typeface="Arial" panose="020B0604020202020204" pitchFamily="34" charset="0"/>
              <a:buChar char="•"/>
            </a:pPr>
            <a:r>
              <a:rPr lang="en-US" sz="3200" b="1" dirty="0"/>
              <a:t>Drive collaboration &amp; innovation</a:t>
            </a:r>
          </a:p>
          <a:p>
            <a:pPr marL="457200" indent="-457200">
              <a:buFont typeface="Arial" panose="020B0604020202020204" pitchFamily="34" charset="0"/>
              <a:buChar char="•"/>
            </a:pPr>
            <a:r>
              <a:rPr lang="en-US" sz="3200" b="1" dirty="0"/>
              <a:t>Foster support</a:t>
            </a:r>
          </a:p>
          <a:p>
            <a:pPr marL="457200" indent="-457200">
              <a:buFont typeface="Arial" panose="020B0604020202020204" pitchFamily="34" charset="0"/>
              <a:buChar char="•"/>
            </a:pPr>
            <a:r>
              <a:rPr lang="en-US" sz="3200" b="1" dirty="0"/>
              <a:t>Create &amp; grow partnerships</a:t>
            </a:r>
          </a:p>
          <a:p>
            <a:pPr marL="457200" indent="-457200">
              <a:buFont typeface="Arial" panose="020B0604020202020204" pitchFamily="34" charset="0"/>
              <a:buChar char="•"/>
            </a:pPr>
            <a:r>
              <a:rPr lang="en-US" sz="3200" b="1" dirty="0"/>
              <a:t>Change lives</a:t>
            </a:r>
          </a:p>
        </p:txBody>
      </p:sp>
    </p:spTree>
    <p:extLst>
      <p:ext uri="{BB962C8B-B14F-4D97-AF65-F5344CB8AC3E}">
        <p14:creationId xmlns:p14="http://schemas.microsoft.com/office/powerpoint/2010/main" val="72973031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224998" y="603233"/>
            <a:ext cx="6858000" cy="1790700"/>
          </a:xfrm>
        </p:spPr>
        <p:txBody>
          <a:bodyPr/>
          <a:lstStyle/>
          <a:p>
            <a:r>
              <a:rPr lang="en-US"/>
              <a:t> </a:t>
            </a:r>
          </a:p>
        </p:txBody>
      </p:sp>
      <p:sp>
        <p:nvSpPr>
          <p:cNvPr id="5" name="Google Shape;224;p21">
            <a:extLst>
              <a:ext uri="{FF2B5EF4-FFF2-40B4-BE49-F238E27FC236}">
                <a16:creationId xmlns:a16="http://schemas.microsoft.com/office/drawing/2014/main" id="{21C38B31-998F-45CC-9628-189F2B4A34D3}"/>
              </a:ext>
            </a:extLst>
          </p:cNvPr>
          <p:cNvSpPr>
            <a:spLocks noGrp="1"/>
          </p:cNvSpPr>
          <p:nvPr>
            <p:ph type="subTitle" idx="1"/>
          </p:nvPr>
        </p:nvSpPr>
        <p:spPr>
          <a:xfrm>
            <a:off x="1224998" y="2352187"/>
            <a:ext cx="6858000" cy="1156184"/>
          </a:xfrm>
          <a:prstGeom prst="rect">
            <a:avLst/>
          </a:prstGeom>
          <a:noFill/>
          <a:ln>
            <a:noFill/>
          </a:ln>
        </p:spPr>
        <p:txBody>
          <a:bodyPr spcFirstLastPara="1" vert="horz" wrap="square" lIns="68569" tIns="34275" rIns="68569" bIns="34275" rtlCol="0" anchor="t" anchorCtr="0">
            <a:spAutoFit/>
          </a:bodyPr>
          <a:lstStyle/>
          <a:p>
            <a:pPr>
              <a:spcBef>
                <a:spcPts val="0"/>
              </a:spcBef>
              <a:buClr>
                <a:schemeClr val="accent1"/>
              </a:buClr>
              <a:buSzPts val="3600"/>
            </a:pPr>
            <a:r>
              <a:rPr lang="en-US" sz="3600" b="1">
                <a:solidFill>
                  <a:schemeClr val="dk1"/>
                </a:solidFill>
                <a:ea typeface="Calibri"/>
                <a:cs typeface="Calibri"/>
                <a:sym typeface="Calibri"/>
              </a:rPr>
              <a:t>Questions?</a:t>
            </a:r>
            <a:endParaRPr sz="3600" b="1"/>
          </a:p>
          <a:p>
            <a:pPr>
              <a:spcBef>
                <a:spcPts val="720"/>
              </a:spcBef>
              <a:buClr>
                <a:schemeClr val="accent1"/>
              </a:buClr>
              <a:buSzPts val="3600"/>
            </a:pPr>
            <a:r>
              <a:rPr lang="en-US" sz="3600" b="1">
                <a:solidFill>
                  <a:schemeClr val="dk1"/>
                </a:solidFill>
                <a:ea typeface="Calibri"/>
                <a:cs typeface="Calibri"/>
                <a:sym typeface="Calibri"/>
              </a:rPr>
              <a:t>Comments!</a:t>
            </a:r>
            <a:endParaRPr sz="3600" b="1"/>
          </a:p>
        </p:txBody>
      </p:sp>
      <p:pic>
        <p:nvPicPr>
          <p:cNvPr id="6" name="Google Shape;225;p21">
            <a:extLst>
              <a:ext uri="{FF2B5EF4-FFF2-40B4-BE49-F238E27FC236}">
                <a16:creationId xmlns:a16="http://schemas.microsoft.com/office/drawing/2014/main" id="{E517ACCF-DC7B-40A6-AF33-06913EC79C33}"/>
              </a:ext>
            </a:extLst>
          </p:cNvPr>
          <p:cNvPicPr preferRelativeResize="0"/>
          <p:nvPr/>
        </p:nvPicPr>
        <p:blipFill rotWithShape="1">
          <a:blip r:embed="rId3">
            <a:alphaModFix/>
          </a:blip>
          <a:srcRect/>
          <a:stretch/>
        </p:blipFill>
        <p:spPr>
          <a:xfrm>
            <a:off x="3012813" y="3728164"/>
            <a:ext cx="3118374" cy="1293989"/>
          </a:xfrm>
          <a:prstGeom prst="rect">
            <a:avLst/>
          </a:prstGeom>
          <a:noFill/>
          <a:ln>
            <a:noFill/>
          </a:ln>
        </p:spPr>
      </p:pic>
      <p:pic>
        <p:nvPicPr>
          <p:cNvPr id="3" name="Picture 2">
            <a:extLst>
              <a:ext uri="{FF2B5EF4-FFF2-40B4-BE49-F238E27FC236}">
                <a16:creationId xmlns:a16="http://schemas.microsoft.com/office/drawing/2014/main" id="{C09A7831-5246-66C8-0DBD-F66FF328D4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1903" y="73576"/>
            <a:ext cx="2005006" cy="309864"/>
          </a:xfrm>
          <a:prstGeom prst="rect">
            <a:avLst/>
          </a:prstGeom>
        </p:spPr>
      </p:pic>
    </p:spTree>
    <p:extLst>
      <p:ext uri="{BB962C8B-B14F-4D97-AF65-F5344CB8AC3E}">
        <p14:creationId xmlns:p14="http://schemas.microsoft.com/office/powerpoint/2010/main" val="30674682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pic>
        <p:nvPicPr>
          <p:cNvPr id="288" name="Google Shape;288;p16"/>
          <p:cNvPicPr preferRelativeResize="0"/>
          <p:nvPr/>
        </p:nvPicPr>
        <p:blipFill rotWithShape="1">
          <a:blip r:embed="rId3">
            <a:alphaModFix/>
          </a:blip>
          <a:srcRect/>
          <a:stretch/>
        </p:blipFill>
        <p:spPr>
          <a:xfrm>
            <a:off x="352352" y="1216278"/>
            <a:ext cx="5808371" cy="4425443"/>
          </a:xfrm>
          <a:prstGeom prst="rect">
            <a:avLst/>
          </a:prstGeom>
          <a:noFill/>
          <a:ln>
            <a:solidFill>
              <a:schemeClr val="accent1"/>
            </a:solidFill>
          </a:ln>
        </p:spPr>
      </p:pic>
      <p:pic>
        <p:nvPicPr>
          <p:cNvPr id="289" name="Google Shape;289;p16"/>
          <p:cNvPicPr preferRelativeResize="0"/>
          <p:nvPr/>
        </p:nvPicPr>
        <p:blipFill rotWithShape="1">
          <a:blip r:embed="rId4">
            <a:alphaModFix/>
          </a:blip>
          <a:srcRect/>
          <a:stretch/>
        </p:blipFill>
        <p:spPr>
          <a:xfrm>
            <a:off x="6952220" y="3114913"/>
            <a:ext cx="1416592" cy="1384323"/>
          </a:xfrm>
          <a:prstGeom prst="rect">
            <a:avLst/>
          </a:prstGeom>
          <a:noFill/>
          <a:ln>
            <a:noFill/>
          </a:ln>
        </p:spPr>
      </p:pic>
      <p:sp>
        <p:nvSpPr>
          <p:cNvPr id="290" name="Google Shape;290;p16"/>
          <p:cNvSpPr txBox="1"/>
          <p:nvPr/>
        </p:nvSpPr>
        <p:spPr>
          <a:xfrm>
            <a:off x="5607243" y="6087672"/>
            <a:ext cx="3153507" cy="346218"/>
          </a:xfrm>
          <a:prstGeom prst="rect">
            <a:avLst/>
          </a:prstGeom>
          <a:noFill/>
          <a:ln>
            <a:noFill/>
          </a:ln>
        </p:spPr>
        <p:txBody>
          <a:bodyPr spcFirstLastPara="1" wrap="square" lIns="68569" tIns="34275" rIns="68569" bIns="34275" anchor="t" anchorCtr="0">
            <a:spAutoFit/>
          </a:bodyPr>
          <a:lstStyle/>
          <a:p>
            <a:pPr algn="ctr"/>
            <a:r>
              <a:rPr lang="en-US" sz="1800" b="1">
                <a:solidFill>
                  <a:schemeClr val="dk1"/>
                </a:solidFill>
              </a:rPr>
              <a:t>https://shorturl.at/5qRpd</a:t>
            </a:r>
            <a:endParaRPr sz="105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78D95-26A1-4FD1-6DF7-FDFBB039E8DD}"/>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A16E7805-36C6-A3DC-264F-93E0A95D4F42}"/>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3D94BD6F-C11B-2073-882D-98FFBD8A4D30}"/>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8B2C2285-2F6A-1BC3-CA21-64BB1F5E270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EE886012-D503-D97E-BC37-05EB50227EDC}"/>
              </a:ext>
            </a:extLst>
          </p:cNvPr>
          <p:cNvSpPr txBox="1">
            <a:spLocks/>
          </p:cNvSpPr>
          <p:nvPr/>
        </p:nvSpPr>
        <p:spPr>
          <a:xfrm>
            <a:off x="550863" y="447817"/>
            <a:ext cx="5143500" cy="5905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mn-lt"/>
              </a:rPr>
              <a:t>Unit Goals</a:t>
            </a:r>
          </a:p>
        </p:txBody>
      </p:sp>
      <p:pic>
        <p:nvPicPr>
          <p:cNvPr id="6" name="Google Shape;132;p4" descr="Icon Image">
            <a:extLst>
              <a:ext uri="{FF2B5EF4-FFF2-40B4-BE49-F238E27FC236}">
                <a16:creationId xmlns:a16="http://schemas.microsoft.com/office/drawing/2014/main" id="{B93062B3-4ECD-DED8-72EC-6A1A26F2B5FC}"/>
              </a:ext>
            </a:extLst>
          </p:cNvPr>
          <p:cNvPicPr preferRelativeResize="0"/>
          <p:nvPr/>
        </p:nvPicPr>
        <p:blipFill rotWithShape="1">
          <a:blip r:embed="rId3">
            <a:alphaModFix/>
          </a:blip>
          <a:srcRect/>
          <a:stretch/>
        </p:blipFill>
        <p:spPr>
          <a:xfrm>
            <a:off x="1548775" y="2362664"/>
            <a:ext cx="1573838" cy="1556080"/>
          </a:xfrm>
          <a:prstGeom prst="rect">
            <a:avLst/>
          </a:prstGeom>
          <a:noFill/>
          <a:ln>
            <a:noFill/>
          </a:ln>
        </p:spPr>
      </p:pic>
      <p:pic>
        <p:nvPicPr>
          <p:cNvPr id="8" name="Picture 2">
            <a:extLst>
              <a:ext uri="{FF2B5EF4-FFF2-40B4-BE49-F238E27FC236}">
                <a16:creationId xmlns:a16="http://schemas.microsoft.com/office/drawing/2014/main" id="{BF88BD2F-3411-B4B1-0AC0-EC3662A2168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75973" y="2228533"/>
            <a:ext cx="4484977" cy="2242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1186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C75B3-B4E8-85CF-748F-7E232CFDACA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4A841E9C-ABC6-54B2-B4A7-2A722D185253}"/>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324ABC17-586F-B7C1-53C4-C818C23456E2}"/>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D98B4255-789B-D391-1E33-82AC68EBAF02}"/>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87A0FCE8-E762-DEE5-6D6E-5FD22B78C6F8}"/>
              </a:ext>
            </a:extLst>
          </p:cNvPr>
          <p:cNvSpPr txBox="1">
            <a:spLocks/>
          </p:cNvSpPr>
          <p:nvPr/>
        </p:nvSpPr>
        <p:spPr>
          <a:xfrm>
            <a:off x="436684" y="237791"/>
            <a:ext cx="5143500" cy="589360"/>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mn-lt"/>
              </a:rPr>
              <a:t>Unit</a:t>
            </a:r>
            <a:r>
              <a:rPr lang="en-US" sz="3600" b="1">
                <a:solidFill>
                  <a:schemeClr val="bg1"/>
                </a:solidFill>
                <a:latin typeface="+mn-lt"/>
              </a:rPr>
              <a:t> </a:t>
            </a:r>
            <a:r>
              <a:rPr lang="en-US" sz="3600" b="1">
                <a:latin typeface="+mn-lt"/>
              </a:rPr>
              <a:t>Support</a:t>
            </a:r>
          </a:p>
        </p:txBody>
      </p:sp>
      <p:pic>
        <p:nvPicPr>
          <p:cNvPr id="6" name="Picture 2">
            <a:extLst>
              <a:ext uri="{FF2B5EF4-FFF2-40B4-BE49-F238E27FC236}">
                <a16:creationId xmlns:a16="http://schemas.microsoft.com/office/drawing/2014/main" id="{87A31445-D0DD-10C2-F0A2-CA7694296EAB}"/>
              </a:ext>
            </a:extLst>
          </p:cNvPr>
          <p:cNvPicPr>
            <a:picLocks noChangeAspect="1" noChangeArrowheads="1"/>
          </p:cNvPicPr>
          <p:nvPr/>
        </p:nvPicPr>
        <p:blipFill>
          <a:blip r:embed="rId3"/>
          <a:srcRect/>
          <a:stretch/>
        </p:blipFill>
        <p:spPr bwMode="auto">
          <a:xfrm>
            <a:off x="2173668" y="2194057"/>
            <a:ext cx="5032402" cy="334949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834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endParaRPr lang="en-US"/>
          </a:p>
        </p:txBody>
      </p:sp>
      <p:pic>
        <p:nvPicPr>
          <p:cNvPr id="6" name="Content Placeholder 4"/>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939957" y="1560096"/>
            <a:ext cx="1493838" cy="1492250"/>
          </a:xfrm>
          <a:prstGeom prst="rect">
            <a:avLst/>
          </a:prstGeom>
        </p:spPr>
      </p:pic>
      <p:sp>
        <p:nvSpPr>
          <p:cNvPr id="4" name="Title 1"/>
          <p:cNvSpPr txBox="1">
            <a:spLocks/>
          </p:cNvSpPr>
          <p:nvPr/>
        </p:nvSpPr>
        <p:spPr>
          <a:xfrm>
            <a:off x="320060" y="532549"/>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Unit Service Organization</a:t>
            </a:r>
          </a:p>
        </p:txBody>
      </p:sp>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525365" y="1543754"/>
            <a:ext cx="1524935" cy="1524935"/>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81790" y="1543754"/>
            <a:ext cx="1555799" cy="1555799"/>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56168" y="1543754"/>
            <a:ext cx="1532889" cy="1665731"/>
          </a:xfrm>
          <a:prstGeom prst="rect">
            <a:avLst/>
          </a:prstGeom>
        </p:spPr>
      </p:pic>
      <p:pic>
        <p:nvPicPr>
          <p:cNvPr id="9" name="Picture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485121" y="1600200"/>
            <a:ext cx="1516230" cy="1625152"/>
          </a:xfrm>
          <a:prstGeom prst="rect">
            <a:avLst/>
          </a:prstGeom>
        </p:spPr>
      </p:pic>
      <p:pic>
        <p:nvPicPr>
          <p:cNvPr id="10" name="Picture 9" descr="A screenshot of a cell phone&#10;&#10;Description automatically generated">
            <a:extLst>
              <a:ext uri="{FF2B5EF4-FFF2-40B4-BE49-F238E27FC236}">
                <a16:creationId xmlns:a16="http://schemas.microsoft.com/office/drawing/2014/main" id="{6DE2374F-44EB-43BB-B90A-B77969185C8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27986" y="3301560"/>
            <a:ext cx="6488029" cy="2581874"/>
          </a:xfrm>
          <a:prstGeom prst="rect">
            <a:avLst/>
          </a:prstGeom>
        </p:spPr>
      </p:pic>
    </p:spTree>
    <p:extLst>
      <p:ext uri="{BB962C8B-B14F-4D97-AF65-F5344CB8AC3E}">
        <p14:creationId xmlns:p14="http://schemas.microsoft.com/office/powerpoint/2010/main" val="1292235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descr="C:\Users\DAve\AppData\Local\Microsoft\Windows\INetCacheContent.Word\DistrictCommissioner_4k.jpg"/>
          <p:cNvPicPr>
            <a:picLocks noGrp="1"/>
          </p:cNvPicPr>
          <p:nvPr>
            <p:ph idx="4294967295"/>
          </p:nvPr>
        </p:nvPicPr>
        <p:blipFill>
          <a:blip r:embed="rId3" cstate="screen">
            <a:extLst>
              <a:ext uri="{28A0092B-C50C-407E-A947-70E740481C1C}">
                <a14:useLocalDpi xmlns:a14="http://schemas.microsoft.com/office/drawing/2010/main"/>
              </a:ext>
            </a:extLst>
          </a:blip>
          <a:srcRect/>
          <a:stretch>
            <a:fillRect/>
          </a:stretch>
        </p:blipFill>
        <p:spPr bwMode="auto">
          <a:xfrm>
            <a:off x="1583871" y="2628900"/>
            <a:ext cx="2758096" cy="2565375"/>
          </a:xfrm>
          <a:prstGeom prst="rect">
            <a:avLst/>
          </a:prstGeom>
          <a:noFill/>
          <a:ln>
            <a:noFill/>
          </a:ln>
        </p:spPr>
      </p:pic>
      <p:pic>
        <p:nvPicPr>
          <p:cNvPr id="5" name="Picture 4" descr="C:\Users\tirogers\Downloads\shutterstock_136091927.jpg">
            <a:extLst>
              <a:ext uri="{FF2B5EF4-FFF2-40B4-BE49-F238E27FC236}">
                <a16:creationId xmlns:a16="http://schemas.microsoft.com/office/drawing/2014/main" id="{73173E50-5CC9-4266-87A6-5E3E5554C89D}"/>
              </a:ext>
            </a:extLst>
          </p:cNvPr>
          <p:cNvPicPr/>
          <p:nvPr/>
        </p:nvPicPr>
        <p:blipFill>
          <a:blip r:embed="rId4" cstate="screen">
            <a:extLst>
              <a:ext uri="{28A0092B-C50C-407E-A947-70E740481C1C}">
                <a14:useLocalDpi xmlns:a14="http://schemas.microsoft.com/office/drawing/2010/main"/>
              </a:ext>
            </a:extLst>
          </a:blip>
          <a:srcRect/>
          <a:stretch>
            <a:fillRect/>
          </a:stretch>
        </p:blipFill>
        <p:spPr bwMode="auto">
          <a:xfrm>
            <a:off x="5027920" y="1867903"/>
            <a:ext cx="3481415" cy="3326372"/>
          </a:xfrm>
          <a:prstGeom prst="rect">
            <a:avLst/>
          </a:prstGeom>
          <a:noFill/>
          <a:ln>
            <a:noFill/>
          </a:ln>
        </p:spPr>
      </p:pic>
      <p:sp>
        <p:nvSpPr>
          <p:cNvPr id="6" name="Title 1"/>
          <p:cNvSpPr txBox="1">
            <a:spLocks/>
          </p:cNvSpPr>
          <p:nvPr/>
        </p:nvSpPr>
        <p:spPr>
          <a:xfrm>
            <a:off x="516654" y="635740"/>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District </a:t>
            </a:r>
          </a:p>
          <a:p>
            <a:pPr algn="l"/>
            <a:r>
              <a:rPr lang="en-US" sz="3600"/>
              <a:t>Commissioner</a:t>
            </a:r>
          </a:p>
        </p:txBody>
      </p:sp>
    </p:spTree>
    <p:extLst>
      <p:ext uri="{BB962C8B-B14F-4D97-AF65-F5344CB8AC3E}">
        <p14:creationId xmlns:p14="http://schemas.microsoft.com/office/powerpoint/2010/main" val="4252647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56"/>
        <p:cNvGrpSpPr/>
        <p:nvPr/>
      </p:nvGrpSpPr>
      <p:grpSpPr>
        <a:xfrm>
          <a:off x="0" y="0"/>
          <a:ext cx="0" cy="0"/>
          <a:chOff x="0" y="0"/>
          <a:chExt cx="0" cy="0"/>
        </a:xfrm>
      </p:grpSpPr>
      <p:sp>
        <p:nvSpPr>
          <p:cNvPr id="957" name="Google Shape;957;p9"/>
          <p:cNvSpPr txBox="1">
            <a:spLocks noGrp="1"/>
          </p:cNvSpPr>
          <p:nvPr>
            <p:ph type="title"/>
          </p:nvPr>
        </p:nvSpPr>
        <p:spPr>
          <a:xfrm>
            <a:off x="360916" y="255262"/>
            <a:ext cx="7156077" cy="994172"/>
          </a:xfrm>
          <a:prstGeom prst="rect">
            <a:avLst/>
          </a:prstGeom>
          <a:noFill/>
          <a:ln>
            <a:noFill/>
          </a:ln>
        </p:spPr>
        <p:txBody>
          <a:bodyPr spcFirstLastPara="1" vert="horz" wrap="square" lIns="68569" tIns="34275" rIns="68569" bIns="34275" rtlCol="0" anchor="ctr" anchorCtr="0">
            <a:normAutofit/>
          </a:bodyPr>
          <a:lstStyle/>
          <a:p>
            <a:pPr>
              <a:spcBef>
                <a:spcPts val="0"/>
              </a:spcBef>
              <a:buClr>
                <a:schemeClr val="dk1"/>
              </a:buClr>
              <a:buSzPts val="1800"/>
            </a:pPr>
            <a:r>
              <a:rPr lang="en-US" sz="3600" b="1">
                <a:latin typeface="+mn-lt"/>
              </a:rPr>
              <a:t>District</a:t>
            </a:r>
            <a:r>
              <a:rPr lang="en-US" sz="3600" b="1">
                <a:solidFill>
                  <a:srgbClr val="003F87"/>
                </a:solidFill>
                <a:latin typeface="+mn-lt"/>
              </a:rPr>
              <a:t> </a:t>
            </a:r>
            <a:r>
              <a:rPr lang="en-US" sz="3600" b="1">
                <a:latin typeface="+mn-lt"/>
              </a:rPr>
              <a:t>Commissioner</a:t>
            </a:r>
            <a:endParaRPr sz="3600">
              <a:latin typeface="+mn-lt"/>
            </a:endParaRPr>
          </a:p>
        </p:txBody>
      </p:sp>
      <p:sp>
        <p:nvSpPr>
          <p:cNvPr id="958" name="Google Shape;958;p9"/>
          <p:cNvSpPr txBox="1">
            <a:spLocks noGrp="1"/>
          </p:cNvSpPr>
          <p:nvPr>
            <p:ph type="body" idx="1"/>
          </p:nvPr>
        </p:nvSpPr>
        <p:spPr>
          <a:xfrm>
            <a:off x="738958" y="2093495"/>
            <a:ext cx="4973220" cy="3350012"/>
          </a:xfrm>
          <a:prstGeom prst="rect">
            <a:avLst/>
          </a:prstGeom>
          <a:noFill/>
          <a:ln>
            <a:noFill/>
          </a:ln>
        </p:spPr>
        <p:txBody>
          <a:bodyPr spcFirstLastPara="1" vert="horz" wrap="square" lIns="68569" tIns="34275" rIns="68569" bIns="34275" rtlCol="0" anchor="t" anchorCtr="0">
            <a:normAutofit/>
          </a:bodyPr>
          <a:lstStyle/>
          <a:p>
            <a:pPr marL="171450" indent="0">
              <a:buNone/>
            </a:pPr>
            <a:r>
              <a:rPr lang="en-US" b="1" dirty="0"/>
              <a:t>Managing versus Leading</a:t>
            </a:r>
          </a:p>
          <a:p>
            <a:pPr marL="514350" indent="-342900"/>
            <a:r>
              <a:rPr lang="en-US" b="1" dirty="0"/>
              <a:t>Management of Volunteers:</a:t>
            </a:r>
          </a:p>
          <a:p>
            <a:pPr marL="514350" lvl="1" indent="0">
              <a:buNone/>
            </a:pPr>
            <a:r>
              <a:rPr lang="en-US" sz="2800" b="1" dirty="0"/>
              <a:t>policy, procedure, process, practice</a:t>
            </a:r>
          </a:p>
          <a:p>
            <a:pPr marL="514350" indent="-342900"/>
            <a:r>
              <a:rPr lang="en-US" b="1" dirty="0"/>
              <a:t>Leadership of Volunteers:</a:t>
            </a:r>
          </a:p>
          <a:p>
            <a:pPr marL="514350" lvl="1" indent="0">
              <a:buNone/>
            </a:pPr>
            <a:r>
              <a:rPr lang="en-US" sz="2800" b="1" dirty="0"/>
              <a:t>PEOPLE</a:t>
            </a:r>
          </a:p>
          <a:p>
            <a:pPr indent="0">
              <a:buNone/>
            </a:pPr>
            <a:endParaRPr lang="en-US" sz="2250" b="1" dirty="0"/>
          </a:p>
          <a:p>
            <a:pPr marL="342900" indent="-171450">
              <a:spcBef>
                <a:spcPts val="750"/>
              </a:spcBef>
              <a:buSzPts val="1800"/>
              <a:buNone/>
            </a:pPr>
            <a:endParaRPr sz="2700" dirty="0"/>
          </a:p>
        </p:txBody>
      </p:sp>
      <p:pic>
        <p:nvPicPr>
          <p:cNvPr id="2050" name="Picture 2" descr="Leader Vs Manager Sign Demonstrates Managing Versus Leading - 3d ...">
            <a:extLst>
              <a:ext uri="{FF2B5EF4-FFF2-40B4-BE49-F238E27FC236}">
                <a16:creationId xmlns:a16="http://schemas.microsoft.com/office/drawing/2014/main" id="{8CC24686-D1EA-E820-DCCE-C929541713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20276" y="2093495"/>
            <a:ext cx="2749215" cy="27492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5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58">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58">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58">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4EE48D-2AAA-4292-9B23-E787F4116948}"/>
              </a:ext>
            </a:extLst>
          </p:cNvPr>
          <p:cNvSpPr>
            <a:spLocks noGrp="1"/>
          </p:cNvSpPr>
          <p:nvPr>
            <p:ph idx="1"/>
          </p:nvPr>
        </p:nvSpPr>
        <p:spPr>
          <a:xfrm>
            <a:off x="776757" y="1780198"/>
            <a:ext cx="3795243" cy="4577158"/>
          </a:xfrm>
        </p:spPr>
        <p:txBody>
          <a:bodyPr>
            <a:normAutofit fontScale="25000" lnSpcReduction="20000"/>
          </a:bodyPr>
          <a:lstStyle/>
          <a:p>
            <a:pPr marL="0" indent="0">
              <a:buNone/>
            </a:pPr>
            <a:r>
              <a:rPr lang="en-US" sz="12800" b="1">
                <a:latin typeface="Calibri" panose="020F0502020204030204" pitchFamily="34" charset="0"/>
                <a:cs typeface="Calibri" panose="020F0502020204030204" pitchFamily="34" charset="0"/>
              </a:rPr>
              <a:t>Managing:</a:t>
            </a:r>
          </a:p>
          <a:p>
            <a:pPr marL="131031" indent="-131031">
              <a:lnSpc>
                <a:spcPct val="120000"/>
              </a:lnSpc>
            </a:pPr>
            <a:r>
              <a:rPr lang="en-US" sz="9600" b="1">
                <a:cs typeface="Calibri" panose="020F0502020204030204" pitchFamily="34" charset="0"/>
              </a:rPr>
              <a:t>Goal Setting and Accountability</a:t>
            </a:r>
          </a:p>
          <a:p>
            <a:pPr marL="131031" indent="-131031">
              <a:lnSpc>
                <a:spcPct val="120000"/>
              </a:lnSpc>
            </a:pPr>
            <a:r>
              <a:rPr lang="en-US" sz="9600" b="1">
                <a:cs typeface="Calibri" panose="020F0502020204030204" pitchFamily="34" charset="0"/>
              </a:rPr>
              <a:t>Monthly flow of meetings and information</a:t>
            </a:r>
          </a:p>
          <a:p>
            <a:pPr marL="131031" indent="-131031">
              <a:lnSpc>
                <a:spcPct val="120000"/>
              </a:lnSpc>
            </a:pPr>
            <a:r>
              <a:rPr lang="en-US" sz="9600" b="1">
                <a:cs typeface="Calibri" panose="020F0502020204030204" pitchFamily="34" charset="0"/>
              </a:rPr>
              <a:t>Team Meeting Planning</a:t>
            </a:r>
          </a:p>
          <a:p>
            <a:pPr marL="131031" indent="-131031">
              <a:lnSpc>
                <a:spcPct val="120000"/>
              </a:lnSpc>
            </a:pPr>
            <a:r>
              <a:rPr lang="en-US" sz="9600" b="1">
                <a:cs typeface="Calibri" panose="020F0502020204030204" pitchFamily="34" charset="0"/>
              </a:rPr>
              <a:t>Oiling The Machine (are all the parts working?)</a:t>
            </a:r>
          </a:p>
          <a:p>
            <a:pPr marL="131031" indent="-131031">
              <a:lnSpc>
                <a:spcPct val="120000"/>
              </a:lnSpc>
            </a:pPr>
            <a:r>
              <a:rPr lang="en-US" sz="9600" b="1">
                <a:cs typeface="Calibri" panose="020F0502020204030204" pitchFamily="34" charset="0"/>
              </a:rPr>
              <a:t>Planned and unplanned conversations</a:t>
            </a:r>
          </a:p>
          <a:p>
            <a:endParaRPr lang="en-US"/>
          </a:p>
        </p:txBody>
      </p:sp>
      <p:sp>
        <p:nvSpPr>
          <p:cNvPr id="4" name="Google Shape;957;p9">
            <a:extLst>
              <a:ext uri="{FF2B5EF4-FFF2-40B4-BE49-F238E27FC236}">
                <a16:creationId xmlns:a16="http://schemas.microsoft.com/office/drawing/2014/main" id="{023960FB-5EA6-6D1E-F2E9-D37B17E132AA}"/>
              </a:ext>
            </a:extLst>
          </p:cNvPr>
          <p:cNvSpPr txBox="1">
            <a:spLocks noGrp="1"/>
          </p:cNvSpPr>
          <p:nvPr>
            <p:ph type="title"/>
          </p:nvPr>
        </p:nvSpPr>
        <p:spPr>
          <a:xfrm>
            <a:off x="276958" y="427709"/>
            <a:ext cx="7886700" cy="504674"/>
          </a:xfrm>
          <a:prstGeom prst="rect">
            <a:avLst/>
          </a:prstGeom>
          <a:noFill/>
          <a:ln>
            <a:noFill/>
          </a:ln>
        </p:spPr>
        <p:txBody>
          <a:bodyPr spcFirstLastPara="1" vert="horz" wrap="square" lIns="68569" tIns="34275" rIns="68569" bIns="34275" rtlCol="0" anchor="ctr" anchorCtr="0">
            <a:noAutofit/>
          </a:bodyPr>
          <a:lstStyle/>
          <a:p>
            <a:pPr>
              <a:spcBef>
                <a:spcPts val="0"/>
              </a:spcBef>
              <a:buClr>
                <a:schemeClr val="dk1"/>
              </a:buClr>
              <a:buSzPts val="1800"/>
            </a:pPr>
            <a:r>
              <a:rPr lang="en-US" sz="3600" b="1">
                <a:latin typeface="+mn-lt"/>
              </a:rPr>
              <a:t>Functions/Duties</a:t>
            </a:r>
            <a:endParaRPr sz="3600">
              <a:latin typeface="+mn-lt"/>
            </a:endParaRPr>
          </a:p>
        </p:txBody>
      </p:sp>
      <p:sp>
        <p:nvSpPr>
          <p:cNvPr id="5" name="Content Placeholder 2">
            <a:extLst>
              <a:ext uri="{FF2B5EF4-FFF2-40B4-BE49-F238E27FC236}">
                <a16:creationId xmlns:a16="http://schemas.microsoft.com/office/drawing/2014/main" id="{189A9D6E-26D9-3752-0D59-9221346C3B17}"/>
              </a:ext>
            </a:extLst>
          </p:cNvPr>
          <p:cNvSpPr txBox="1">
            <a:spLocks/>
          </p:cNvSpPr>
          <p:nvPr/>
        </p:nvSpPr>
        <p:spPr>
          <a:xfrm>
            <a:off x="4845149" y="1780198"/>
            <a:ext cx="3795243" cy="4431289"/>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b="1">
                <a:latin typeface="Calibri" panose="020F0502020204030204" pitchFamily="34" charset="0"/>
                <a:cs typeface="Calibri" panose="020F0502020204030204" pitchFamily="34" charset="0"/>
              </a:rPr>
              <a:t>Leading:</a:t>
            </a:r>
          </a:p>
          <a:p>
            <a:pPr marL="131031" indent="-131031"/>
            <a:r>
              <a:rPr lang="en-US" sz="2400" b="1">
                <a:latin typeface="Calibri" panose="020F0502020204030204" pitchFamily="34" charset="0"/>
                <a:cs typeface="Calibri" panose="020F0502020204030204" pitchFamily="34" charset="0"/>
              </a:rPr>
              <a:t>Inspire the shared vision</a:t>
            </a:r>
          </a:p>
          <a:p>
            <a:pPr marL="131031" indent="-131031"/>
            <a:r>
              <a:rPr lang="en-US" sz="2400" b="1">
                <a:latin typeface="Calibri" panose="020F0502020204030204" pitchFamily="34" charset="0"/>
                <a:cs typeface="Calibri" panose="020F0502020204030204" pitchFamily="34" charset="0"/>
              </a:rPr>
              <a:t>Set the example</a:t>
            </a:r>
          </a:p>
          <a:p>
            <a:pPr marL="131031" indent="-131031"/>
            <a:r>
              <a:rPr lang="en-US" sz="2400" b="1">
                <a:latin typeface="Calibri" panose="020F0502020204030204" pitchFamily="34" charset="0"/>
                <a:cs typeface="Calibri" panose="020F0502020204030204" pitchFamily="34" charset="0"/>
              </a:rPr>
              <a:t>Foster loyalty and commitment</a:t>
            </a:r>
          </a:p>
          <a:p>
            <a:pPr marL="131031" indent="-131031"/>
            <a:r>
              <a:rPr lang="en-US" sz="2400" b="1">
                <a:latin typeface="Calibri" panose="020F0502020204030204" pitchFamily="34" charset="0"/>
                <a:cs typeface="Calibri" panose="020F0502020204030204" pitchFamily="34" charset="0"/>
              </a:rPr>
              <a:t>Build trust in relationships</a:t>
            </a:r>
          </a:p>
          <a:p>
            <a:pPr marL="131031" indent="-131031"/>
            <a:r>
              <a:rPr lang="en-US" sz="2400" b="1">
                <a:latin typeface="Calibri" panose="020F0502020204030204" pitchFamily="34" charset="0"/>
                <a:cs typeface="Calibri" panose="020F0502020204030204" pitchFamily="34" charset="0"/>
              </a:rPr>
              <a:t>Recognize individual’s contributions</a:t>
            </a:r>
          </a:p>
          <a:p>
            <a:pPr marL="131031" indent="-131031"/>
            <a:endParaRPr lang="en-US" sz="2100">
              <a:latin typeface="Calibri" panose="020F0502020204030204" pitchFamily="34" charset="0"/>
              <a:cs typeface="Calibri" panose="020F0502020204030204" pitchFamily="34" charset="0"/>
            </a:endParaRPr>
          </a:p>
          <a:p>
            <a:endParaRPr lang="en-US" sz="2100"/>
          </a:p>
        </p:txBody>
      </p:sp>
    </p:spTree>
    <p:extLst>
      <p:ext uri="{BB962C8B-B14F-4D97-AF65-F5344CB8AC3E}">
        <p14:creationId xmlns:p14="http://schemas.microsoft.com/office/powerpoint/2010/main" val="969067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53;p2">
            <a:extLst>
              <a:ext uri="{FF2B5EF4-FFF2-40B4-BE49-F238E27FC236}">
                <a16:creationId xmlns:a16="http://schemas.microsoft.com/office/drawing/2014/main" id="{C52538D2-C9D9-903C-C88F-115225FC7B50}"/>
              </a:ext>
            </a:extLst>
          </p:cNvPr>
          <p:cNvPicPr preferRelativeResize="0"/>
          <p:nvPr/>
        </p:nvPicPr>
        <p:blipFill rotWithShape="1">
          <a:blip r:embed="rId3">
            <a:clrChange>
              <a:clrFrom>
                <a:srgbClr val="FEFCFD"/>
              </a:clrFrom>
              <a:clrTo>
                <a:srgbClr val="FEFCFD">
                  <a:alpha val="0"/>
                </a:srgbClr>
              </a:clrTo>
            </a:clrChange>
            <a:alphaModFix/>
          </a:blip>
          <a:srcRect/>
          <a:stretch/>
        </p:blipFill>
        <p:spPr>
          <a:xfrm>
            <a:off x="2529673" y="676709"/>
            <a:ext cx="3332284" cy="1837891"/>
          </a:xfrm>
          <a:prstGeom prst="rect">
            <a:avLst/>
          </a:prstGeom>
          <a:noFill/>
          <a:ln>
            <a:noFill/>
          </a:ln>
        </p:spPr>
      </p:pic>
      <p:sp>
        <p:nvSpPr>
          <p:cNvPr id="4" name="TextBox 3">
            <a:extLst>
              <a:ext uri="{FF2B5EF4-FFF2-40B4-BE49-F238E27FC236}">
                <a16:creationId xmlns:a16="http://schemas.microsoft.com/office/drawing/2014/main" id="{BD2664F4-A261-54CF-6E3D-C353B4ED35FF}"/>
              </a:ext>
            </a:extLst>
          </p:cNvPr>
          <p:cNvSpPr txBox="1"/>
          <p:nvPr/>
        </p:nvSpPr>
        <p:spPr>
          <a:xfrm>
            <a:off x="800100" y="2514600"/>
            <a:ext cx="8049986" cy="4647426"/>
          </a:xfrm>
          <a:prstGeom prst="rect">
            <a:avLst/>
          </a:prstGeom>
          <a:noFill/>
        </p:spPr>
        <p:txBody>
          <a:bodyPr wrap="square" rtlCol="0">
            <a:spAutoFit/>
          </a:bodyPr>
          <a:lstStyle/>
          <a:p>
            <a:pPr marL="571500" indent="-571500">
              <a:buFont typeface="Arial" panose="020B0604020202020204" pitchFamily="34" charset="0"/>
              <a:buChar char="•"/>
            </a:pPr>
            <a:r>
              <a:rPr lang="en-US" sz="3200" b="1" dirty="0"/>
              <a:t>Understand </a:t>
            </a:r>
            <a:r>
              <a:rPr lang="en-US" sz="3200" dirty="0"/>
              <a:t>the concept of unit service in the district</a:t>
            </a:r>
          </a:p>
          <a:p>
            <a:pPr marL="571500" indent="-571500">
              <a:buFont typeface="Arial" panose="020B0604020202020204" pitchFamily="34" charset="0"/>
              <a:buChar char="•"/>
            </a:pPr>
            <a:r>
              <a:rPr lang="en-US" sz="3200" b="1" dirty="0"/>
              <a:t>Recognize</a:t>
            </a:r>
            <a:r>
              <a:rPr lang="en-US" sz="3200" dirty="0"/>
              <a:t> the role of the district commissioner and assistant district commissioners</a:t>
            </a:r>
          </a:p>
          <a:p>
            <a:pPr marL="571500" indent="-571500">
              <a:buFont typeface="Arial" panose="020B0604020202020204" pitchFamily="34" charset="0"/>
              <a:buChar char="•"/>
            </a:pPr>
            <a:r>
              <a:rPr lang="en-US" sz="3200" b="1" dirty="0">
                <a:solidFill>
                  <a:schemeClr val="dk1"/>
                </a:solidFill>
                <a:ea typeface="Arial"/>
                <a:cs typeface="Arial"/>
                <a:sym typeface="Arial"/>
              </a:rPr>
              <a:t>Identify</a:t>
            </a:r>
            <a:r>
              <a:rPr lang="en-US" sz="3200" dirty="0">
                <a:solidFill>
                  <a:schemeClr val="dk1"/>
                </a:solidFill>
                <a:ea typeface="Arial"/>
                <a:cs typeface="Arial"/>
                <a:sym typeface="Arial"/>
              </a:rPr>
              <a:t> the interrelationships and functions of the district/council</a:t>
            </a:r>
            <a:endParaRPr lang="en-US" sz="3200" dirty="0"/>
          </a:p>
          <a:p>
            <a:pPr marL="571500" indent="-571500">
              <a:buFont typeface="Arial" panose="020B0604020202020204" pitchFamily="34" charset="0"/>
              <a:buChar char="•"/>
            </a:pPr>
            <a:endParaRPr lang="en-US" sz="3600" dirty="0"/>
          </a:p>
          <a:p>
            <a:r>
              <a:rPr lang="en-US" sz="3600" b="1" dirty="0"/>
              <a:t> </a:t>
            </a:r>
          </a:p>
        </p:txBody>
      </p:sp>
    </p:spTree>
    <p:extLst>
      <p:ext uri="{BB962C8B-B14F-4D97-AF65-F5344CB8AC3E}">
        <p14:creationId xmlns:p14="http://schemas.microsoft.com/office/powerpoint/2010/main" val="418704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6" name="Content Placeholder 2"/>
          <p:cNvSpPr>
            <a:spLocks noGrp="1"/>
          </p:cNvSpPr>
          <p:nvPr>
            <p:ph type="subTitle" idx="1"/>
          </p:nvPr>
        </p:nvSpPr>
        <p:spPr>
          <a:xfrm>
            <a:off x="1143000" y="2226469"/>
            <a:ext cx="3441424" cy="2574131"/>
          </a:xfrm>
        </p:spPr>
        <p:txBody>
          <a:bodyPr>
            <a:normAutofit/>
          </a:bodyPr>
          <a:lstStyle/>
          <a:p>
            <a:pPr marL="214313" indent="-214313">
              <a:spcAft>
                <a:spcPts val="450"/>
              </a:spcAft>
            </a:pPr>
            <a:endParaRPr lang="en-US"/>
          </a:p>
          <a:p>
            <a:pPr marL="457200" indent="-457200" algn="l">
              <a:spcAft>
                <a:spcPts val="450"/>
              </a:spcAft>
              <a:buFont typeface="Arial" panose="020B0604020202020204" pitchFamily="34" charset="0"/>
              <a:buChar char="•"/>
            </a:pPr>
            <a:r>
              <a:rPr lang="en-US" sz="3200" b="1"/>
              <a:t>Administrative</a:t>
            </a:r>
          </a:p>
          <a:p>
            <a:pPr marL="457200" indent="-457200" algn="l">
              <a:spcAft>
                <a:spcPts val="450"/>
              </a:spcAft>
              <a:buFont typeface="Arial" panose="020B0604020202020204" pitchFamily="34" charset="0"/>
              <a:buChar char="•"/>
            </a:pPr>
            <a:r>
              <a:rPr lang="en-US" sz="3200" b="1"/>
              <a:t>Roundtable</a:t>
            </a:r>
          </a:p>
          <a:p>
            <a:pPr marL="457200" indent="-457200" algn="l">
              <a:spcAft>
                <a:spcPts val="450"/>
              </a:spcAft>
              <a:buFont typeface="Arial" panose="020B0604020202020204" pitchFamily="34" charset="0"/>
              <a:buChar char="•"/>
            </a:pPr>
            <a:r>
              <a:rPr lang="en-US" sz="3200" b="1"/>
              <a:t>Unit</a:t>
            </a:r>
          </a:p>
          <a:p>
            <a:endParaRPr lang="en-US"/>
          </a:p>
        </p:txBody>
      </p:sp>
      <p:sp>
        <p:nvSpPr>
          <p:cNvPr id="4" name="Title 1"/>
          <p:cNvSpPr txBox="1">
            <a:spLocks/>
          </p:cNvSpPr>
          <p:nvPr/>
        </p:nvSpPr>
        <p:spPr>
          <a:xfrm>
            <a:off x="283701" y="807917"/>
            <a:ext cx="6281516"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Types and Levels of </a:t>
            </a:r>
          </a:p>
          <a:p>
            <a:pPr algn="l"/>
            <a:r>
              <a:rPr lang="en-US" sz="3600"/>
              <a:t>Commissioner Support</a:t>
            </a:r>
          </a:p>
        </p:txBody>
      </p:sp>
      <p:pic>
        <p:nvPicPr>
          <p:cNvPr id="5" name="Picture 4">
            <a:extLst>
              <a:ext uri="{FF2B5EF4-FFF2-40B4-BE49-F238E27FC236}">
                <a16:creationId xmlns:a16="http://schemas.microsoft.com/office/drawing/2014/main" id="{9D431537-B147-1441-B07C-4805A12E37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4482" y="2316163"/>
            <a:ext cx="3827600" cy="2725394"/>
          </a:xfrm>
          <a:prstGeom prst="rect">
            <a:avLst/>
          </a:prstGeom>
          <a:ln>
            <a:solidFill>
              <a:schemeClr val="accent1"/>
            </a:solidFill>
          </a:ln>
        </p:spPr>
      </p:pic>
    </p:spTree>
    <p:extLst>
      <p:ext uri="{BB962C8B-B14F-4D97-AF65-F5344CB8AC3E}">
        <p14:creationId xmlns:p14="http://schemas.microsoft.com/office/powerpoint/2010/main" val="7803391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6" name="Subtitle 5"/>
          <p:cNvSpPr>
            <a:spLocks noGrp="1"/>
          </p:cNvSpPr>
          <p:nvPr>
            <p:ph type="subTitle" idx="1"/>
          </p:nvPr>
        </p:nvSpPr>
        <p:spPr>
          <a:xfrm>
            <a:off x="4024115" y="2086013"/>
            <a:ext cx="4548385" cy="3268587"/>
          </a:xfrm>
          <a:prstGeom prst="rect">
            <a:avLst/>
          </a:prstGeom>
        </p:spPr>
        <p:txBody>
          <a:bodyPr wrap="square">
            <a:spAutoFit/>
          </a:bodyPr>
          <a:lstStyle/>
          <a:p>
            <a:pPr marL="428625" indent="-428625" algn="l">
              <a:spcAft>
                <a:spcPts val="750"/>
              </a:spcAft>
              <a:buFont typeface="Arial" panose="020B060402020202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Ensures every unit </a:t>
            </a:r>
            <a:br>
              <a:rPr lang="en-US" sz="2800" b="1" dirty="0">
                <a:latin typeface="Calibri" panose="020F0502020204030204" pitchFamily="34" charset="0"/>
                <a:ea typeface="Calibri" panose="020F0502020204030204" pitchFamily="34" charset="0"/>
                <a:cs typeface="Times New Roman" panose="02020603050405020304" pitchFamily="18" charset="0"/>
              </a:rPr>
            </a:br>
            <a:r>
              <a:rPr lang="en-US" sz="2800" b="1" dirty="0">
                <a:latin typeface="Calibri" panose="020F0502020204030204" pitchFamily="34" charset="0"/>
                <a:ea typeface="Calibri" panose="020F0502020204030204" pitchFamily="34" charset="0"/>
                <a:cs typeface="Times New Roman" panose="02020603050405020304" pitchFamily="18" charset="0"/>
              </a:rPr>
              <a:t>receives competent unit service</a:t>
            </a:r>
          </a:p>
          <a:p>
            <a:pPr marL="428625" indent="-428625" algn="l">
              <a:spcAft>
                <a:spcPts val="750"/>
              </a:spcAft>
              <a:buFont typeface="Arial" panose="020B060402020202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Supervises unit </a:t>
            </a:r>
            <a:br>
              <a:rPr lang="en-US" sz="2800" b="1" dirty="0">
                <a:latin typeface="Calibri" panose="020F0502020204030204" pitchFamily="34" charset="0"/>
                <a:ea typeface="Calibri" panose="020F0502020204030204" pitchFamily="34" charset="0"/>
                <a:cs typeface="Times New Roman" panose="02020603050405020304" pitchFamily="18" charset="0"/>
              </a:rPr>
            </a:br>
            <a:r>
              <a:rPr lang="en-US" sz="2800" b="1" dirty="0">
                <a:latin typeface="Calibri" panose="020F0502020204030204" pitchFamily="34" charset="0"/>
                <a:ea typeface="Calibri" panose="020F0502020204030204" pitchFamily="34" charset="0"/>
                <a:cs typeface="Times New Roman" panose="02020603050405020304" pitchFamily="18" charset="0"/>
              </a:rPr>
              <a:t>commissioners</a:t>
            </a:r>
          </a:p>
          <a:p>
            <a:pPr marL="428625" indent="-428625" algn="l">
              <a:buFont typeface="Arial" panose="020B060402020202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Appointed by the </a:t>
            </a:r>
            <a:br>
              <a:rPr lang="en-US" sz="2800" b="1" dirty="0">
                <a:latin typeface="Calibri" panose="020F0502020204030204" pitchFamily="34" charset="0"/>
                <a:ea typeface="Calibri" panose="020F0502020204030204" pitchFamily="34" charset="0"/>
                <a:cs typeface="Times New Roman" panose="02020603050405020304" pitchFamily="18" charset="0"/>
              </a:rPr>
            </a:br>
            <a:r>
              <a:rPr lang="en-US" sz="2800" b="1" dirty="0">
                <a:latin typeface="Calibri" panose="020F0502020204030204" pitchFamily="34" charset="0"/>
                <a:ea typeface="Calibri" panose="020F0502020204030204" pitchFamily="34" charset="0"/>
                <a:cs typeface="Times New Roman" panose="02020603050405020304" pitchFamily="18" charset="0"/>
              </a:rPr>
              <a:t>district commissioner</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a:ext>
            </a:extLst>
          </a:blip>
          <a:stretch>
            <a:fillRect/>
          </a:stretch>
        </p:blipFill>
        <p:spPr>
          <a:xfrm>
            <a:off x="800100" y="2316163"/>
            <a:ext cx="2808288" cy="2808288"/>
          </a:xfrm>
          <a:prstGeom prst="rect">
            <a:avLst/>
          </a:prstGeom>
        </p:spPr>
      </p:pic>
      <p:sp>
        <p:nvSpPr>
          <p:cNvPr id="7" name="Title 1"/>
          <p:cNvSpPr txBox="1">
            <a:spLocks/>
          </p:cNvSpPr>
          <p:nvPr/>
        </p:nvSpPr>
        <p:spPr>
          <a:xfrm>
            <a:off x="255879" y="813515"/>
            <a:ext cx="509038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Assistant District Commissioner</a:t>
            </a:r>
          </a:p>
        </p:txBody>
      </p:sp>
    </p:spTree>
    <p:extLst>
      <p:ext uri="{BB962C8B-B14F-4D97-AF65-F5344CB8AC3E}">
        <p14:creationId xmlns:p14="http://schemas.microsoft.com/office/powerpoint/2010/main" val="14786331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descr="C:\Users\DAve\AppData\Local\Microsoft\Windows\INetCacheContent.Word\Assist_Council_Commissioner_4k.jpg"/>
          <p:cNvPicPr>
            <a:picLocks noGrp="1"/>
          </p:cNvPicPr>
          <p:nvPr>
            <p:ph idx="4294967295"/>
          </p:nvPr>
        </p:nvPicPr>
        <p:blipFill>
          <a:blip r:embed="rId3" cstate="print">
            <a:extLst>
              <a:ext uri="{28A0092B-C50C-407E-A947-70E740481C1C}">
                <a14:useLocalDpi xmlns:a14="http://schemas.microsoft.com/office/drawing/2010/main"/>
              </a:ext>
            </a:extLst>
          </a:blip>
          <a:srcRect/>
          <a:stretch>
            <a:fillRect/>
          </a:stretch>
        </p:blipFill>
        <p:spPr bwMode="auto">
          <a:xfrm>
            <a:off x="1857376" y="2409218"/>
            <a:ext cx="2522538" cy="2447925"/>
          </a:xfrm>
          <a:prstGeom prst="rect">
            <a:avLst/>
          </a:prstGeom>
          <a:noFill/>
          <a:ln>
            <a:noFill/>
          </a:ln>
        </p:spPr>
      </p:pic>
      <p:pic>
        <p:nvPicPr>
          <p:cNvPr id="5" name="Picture 4" descr="C:\Users\DAve\AppData\Local\Microsoft\Windows\INetCacheContent.Word\Assist_District_Commissioner_4k.jpg"/>
          <p:cNvPicPr/>
          <p:nvPr/>
        </p:nvPicPr>
        <p:blipFill>
          <a:blip r:embed="rId4" cstate="print">
            <a:extLst>
              <a:ext uri="{28A0092B-C50C-407E-A947-70E740481C1C}">
                <a14:useLocalDpi xmlns:a14="http://schemas.microsoft.com/office/drawing/2010/main"/>
              </a:ext>
            </a:extLst>
          </a:blip>
          <a:srcRect/>
          <a:stretch>
            <a:fillRect/>
          </a:stretch>
        </p:blipFill>
        <p:spPr bwMode="auto">
          <a:xfrm>
            <a:off x="5158408" y="2348120"/>
            <a:ext cx="2521298" cy="2509023"/>
          </a:xfrm>
          <a:prstGeom prst="rect">
            <a:avLst/>
          </a:prstGeom>
          <a:noFill/>
          <a:ln>
            <a:noFill/>
          </a:ln>
        </p:spPr>
      </p:pic>
      <p:sp>
        <p:nvSpPr>
          <p:cNvPr id="6" name="Title 1"/>
          <p:cNvSpPr txBox="1">
            <a:spLocks/>
          </p:cNvSpPr>
          <p:nvPr/>
        </p:nvSpPr>
        <p:spPr>
          <a:xfrm>
            <a:off x="331084" y="767478"/>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Roundtable Commissioners</a:t>
            </a:r>
          </a:p>
        </p:txBody>
      </p:sp>
    </p:spTree>
    <p:extLst>
      <p:ext uri="{BB962C8B-B14F-4D97-AF65-F5344CB8AC3E}">
        <p14:creationId xmlns:p14="http://schemas.microsoft.com/office/powerpoint/2010/main" val="2583902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pic>
        <p:nvPicPr>
          <p:cNvPr id="4" name="Content Placeholder 3" descr="C:\Users\DAve\AppData\Local\Microsoft\Windows\INetCacheContent.Word\Assist_District_Commissioner_4k.jpg"/>
          <p:cNvPicPr>
            <a:picLocks/>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28800" y="2582563"/>
            <a:ext cx="2274121" cy="2224215"/>
          </a:xfrm>
          <a:prstGeom prst="ellipse">
            <a:avLst/>
          </a:prstGeom>
          <a:noFill/>
          <a:ln>
            <a:noFill/>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39925" y="2582563"/>
            <a:ext cx="2274121" cy="2274121"/>
          </a:xfrm>
          <a:prstGeom prst="rect">
            <a:avLst/>
          </a:prstGeom>
        </p:spPr>
      </p:pic>
      <p:sp>
        <p:nvSpPr>
          <p:cNvPr id="6" name="Rectangle 5"/>
          <p:cNvSpPr/>
          <p:nvPr/>
        </p:nvSpPr>
        <p:spPr>
          <a:xfrm>
            <a:off x="361332" y="282771"/>
            <a:ext cx="4210668" cy="1200329"/>
          </a:xfrm>
          <a:prstGeom prst="rect">
            <a:avLst/>
          </a:prstGeom>
        </p:spPr>
        <p:txBody>
          <a:bodyPr wrap="square">
            <a:spAutoFit/>
          </a:bodyPr>
          <a:lstStyle/>
          <a:p>
            <a:r>
              <a:rPr lang="en-US" sz="3600" b="1"/>
              <a:t>Roundtable Commissioners</a:t>
            </a:r>
          </a:p>
        </p:txBody>
      </p:sp>
    </p:spTree>
    <p:extLst>
      <p:ext uri="{BB962C8B-B14F-4D97-AF65-F5344CB8AC3E}">
        <p14:creationId xmlns:p14="http://schemas.microsoft.com/office/powerpoint/2010/main" val="11252722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a:ext>
            </a:extLst>
          </a:blip>
          <a:stretch>
            <a:fillRect/>
          </a:stretch>
        </p:blipFill>
        <p:spPr>
          <a:xfrm>
            <a:off x="1533119" y="2082120"/>
            <a:ext cx="5819775" cy="3446462"/>
          </a:xfrm>
          <a:prstGeom prst="rect">
            <a:avLst/>
          </a:prstGeom>
          <a:ln w="88900" cap="sq" cmpd="thickThin">
            <a:solidFill>
              <a:srgbClr val="000000"/>
            </a:solidFill>
            <a:prstDash val="solid"/>
            <a:miter lim="800000"/>
          </a:ln>
          <a:effectLst>
            <a:innerShdw blurRad="76200">
              <a:srgbClr val="000000"/>
            </a:innerShdw>
          </a:effectLst>
        </p:spPr>
      </p:pic>
      <p:sp>
        <p:nvSpPr>
          <p:cNvPr id="5" name="Title 1"/>
          <p:cNvSpPr txBox="1">
            <a:spLocks/>
          </p:cNvSpPr>
          <p:nvPr/>
        </p:nvSpPr>
        <p:spPr>
          <a:xfrm>
            <a:off x="215537" y="233885"/>
            <a:ext cx="4227469"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District Roundtable</a:t>
            </a:r>
          </a:p>
        </p:txBody>
      </p:sp>
    </p:spTree>
    <p:extLst>
      <p:ext uri="{BB962C8B-B14F-4D97-AF65-F5344CB8AC3E}">
        <p14:creationId xmlns:p14="http://schemas.microsoft.com/office/powerpoint/2010/main" val="6235425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8"/>
          <p:cNvPicPr preferRelativeResize="0"/>
          <p:nvPr/>
        </p:nvPicPr>
        <p:blipFill rotWithShape="1">
          <a:blip r:embed="rId3">
            <a:alphaModFix/>
          </a:blip>
          <a:srcRect/>
          <a:stretch/>
        </p:blipFill>
        <p:spPr>
          <a:xfrm>
            <a:off x="3465576" y="2322576"/>
            <a:ext cx="2212848" cy="2212848"/>
          </a:xfrm>
          <a:prstGeom prst="rect">
            <a:avLst/>
          </a:prstGeom>
          <a:noFill/>
          <a:ln>
            <a:noFill/>
          </a:ln>
        </p:spPr>
      </p:pic>
      <p:sp>
        <p:nvSpPr>
          <p:cNvPr id="99" name="Google Shape;99;p8"/>
          <p:cNvSpPr/>
          <p:nvPr/>
        </p:nvSpPr>
        <p:spPr>
          <a:xfrm>
            <a:off x="228600" y="161856"/>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a:solidFill>
                  <a:schemeClr val="dk1"/>
                </a:solidFill>
                <a:latin typeface="Calibri"/>
                <a:ea typeface="Calibri"/>
                <a:cs typeface="Calibri"/>
                <a:sym typeface="Calibri"/>
              </a:rPr>
              <a:t>Role of the</a:t>
            </a:r>
            <a:endParaRPr sz="3600"/>
          </a:p>
          <a:p>
            <a:pPr marL="0" marR="0" lvl="0" indent="0" rtl="0">
              <a:spcBef>
                <a:spcPts val="0"/>
              </a:spcBef>
              <a:spcAft>
                <a:spcPts val="0"/>
              </a:spcAft>
              <a:buNone/>
            </a:pPr>
            <a:r>
              <a:rPr lang="en-US" sz="3600" b="1" i="0" u="none" strike="noStrike" cap="none">
                <a:solidFill>
                  <a:schemeClr val="dk1"/>
                </a:solidFill>
                <a:latin typeface="Calibri"/>
                <a:ea typeface="Calibri"/>
                <a:cs typeface="Calibri"/>
                <a:sym typeface="Calibri"/>
              </a:rPr>
              <a:t>Unit Commissioner</a:t>
            </a:r>
            <a:endParaRPr sz="3600" b="1" i="0" u="none" strike="noStrike" cap="none">
              <a:solidFill>
                <a:schemeClr val="dk1"/>
              </a:solidFill>
              <a:latin typeface="Calibri"/>
              <a:ea typeface="Calibri"/>
              <a:cs typeface="Calibri"/>
              <a:sym typeface="Calibri"/>
            </a:endParaRPr>
          </a:p>
        </p:txBody>
      </p:sp>
      <p:sp>
        <p:nvSpPr>
          <p:cNvPr id="3" name="TextBox 2">
            <a:extLst>
              <a:ext uri="{FF2B5EF4-FFF2-40B4-BE49-F238E27FC236}">
                <a16:creationId xmlns:a16="http://schemas.microsoft.com/office/drawing/2014/main" id="{BDE5AA21-51EA-4C8B-14E9-2712815EAE6C}"/>
              </a:ext>
            </a:extLst>
          </p:cNvPr>
          <p:cNvSpPr txBox="1"/>
          <p:nvPr/>
        </p:nvSpPr>
        <p:spPr>
          <a:xfrm>
            <a:off x="853888" y="4945286"/>
            <a:ext cx="7893424" cy="769441"/>
          </a:xfrm>
          <a:prstGeom prst="rect">
            <a:avLst/>
          </a:prstGeom>
          <a:noFill/>
        </p:spPr>
        <p:txBody>
          <a:bodyPr wrap="square">
            <a:spAutoFit/>
          </a:bodyPr>
          <a:lstStyle/>
          <a:p>
            <a:r>
              <a:rPr lang="en-US" sz="4400" b="1"/>
              <a:t>BE THE SINGLE BEST RESOURCE </a:t>
            </a:r>
            <a:endParaRPr lang="en-US" sz="4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63298" y="510989"/>
            <a:ext cx="6073971" cy="101537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District Commissioner </a:t>
            </a:r>
          </a:p>
          <a:p>
            <a:pPr algn="l"/>
            <a:r>
              <a:rPr lang="en-US" sz="3600"/>
              <a:t>Staff Organization</a:t>
            </a:r>
          </a:p>
        </p:txBody>
      </p:sp>
      <p:graphicFrame>
        <p:nvGraphicFramePr>
          <p:cNvPr id="8" name="Diagram 7">
            <a:extLst>
              <a:ext uri="{FF2B5EF4-FFF2-40B4-BE49-F238E27FC236}">
                <a16:creationId xmlns:a16="http://schemas.microsoft.com/office/drawing/2014/main" id="{9891B607-47AB-8A14-FDE8-4E35AC785D8A}"/>
              </a:ext>
            </a:extLst>
          </p:cNvPr>
          <p:cNvGraphicFramePr/>
          <p:nvPr>
            <p:extLst>
              <p:ext uri="{D42A27DB-BD31-4B8C-83A1-F6EECF244321}">
                <p14:modId xmlns:p14="http://schemas.microsoft.com/office/powerpoint/2010/main" val="263493597"/>
              </p:ext>
            </p:extLst>
          </p:nvPr>
        </p:nvGraphicFramePr>
        <p:xfrm>
          <a:off x="1082488" y="1018674"/>
          <a:ext cx="6979024" cy="56612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912294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a:extLst>
              <a:ext uri="{FF2B5EF4-FFF2-40B4-BE49-F238E27FC236}">
                <a16:creationId xmlns:a16="http://schemas.microsoft.com/office/drawing/2014/main" id="{D016F2A9-0733-4E0F-8A4D-2D293344854C}"/>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005437" y="2647251"/>
            <a:ext cx="2428875" cy="2428875"/>
          </a:xfrm>
          <a:prstGeom prst="rect">
            <a:avLst/>
          </a:prstGeom>
        </p:spPr>
      </p:pic>
      <p:pic>
        <p:nvPicPr>
          <p:cNvPr id="5" name="Picture 4" descr="C:\Users\tirogers\Downloads\shutterstock_136091927.jpg">
            <a:extLst>
              <a:ext uri="{FF2B5EF4-FFF2-40B4-BE49-F238E27FC236}">
                <a16:creationId xmlns:a16="http://schemas.microsoft.com/office/drawing/2014/main" id="{E363D76C-B8CC-444B-B3A7-617680DBAED0}"/>
              </a:ext>
            </a:extLst>
          </p:cNvPr>
          <p:cNvPicPr/>
          <p:nvPr/>
        </p:nvPicPr>
        <p:blipFill>
          <a:blip r:embed="rId4" cstate="screen">
            <a:extLst>
              <a:ext uri="{28A0092B-C50C-407E-A947-70E740481C1C}">
                <a14:useLocalDpi xmlns:a14="http://schemas.microsoft.com/office/drawing/2010/main"/>
              </a:ext>
            </a:extLst>
          </a:blip>
          <a:srcRect/>
          <a:stretch>
            <a:fillRect/>
          </a:stretch>
        </p:blipFill>
        <p:spPr bwMode="auto">
          <a:xfrm>
            <a:off x="4709689" y="2102519"/>
            <a:ext cx="3167987" cy="2973607"/>
          </a:xfrm>
          <a:prstGeom prst="rect">
            <a:avLst/>
          </a:prstGeom>
          <a:noFill/>
          <a:ln>
            <a:noFill/>
          </a:ln>
        </p:spPr>
      </p:pic>
      <p:sp>
        <p:nvSpPr>
          <p:cNvPr id="6" name="Title 1"/>
          <p:cNvSpPr txBox="1">
            <a:spLocks/>
          </p:cNvSpPr>
          <p:nvPr/>
        </p:nvSpPr>
        <p:spPr>
          <a:xfrm>
            <a:off x="206843" y="578159"/>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Council Commissioner</a:t>
            </a:r>
          </a:p>
        </p:txBody>
      </p:sp>
    </p:spTree>
    <p:extLst>
      <p:ext uri="{BB962C8B-B14F-4D97-AF65-F5344CB8AC3E}">
        <p14:creationId xmlns:p14="http://schemas.microsoft.com/office/powerpoint/2010/main" val="400239148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142999" y="603233"/>
            <a:ext cx="6858000" cy="1790700"/>
          </a:xfrm>
        </p:spPr>
        <p:txBody>
          <a:bodyPr/>
          <a:lstStyle/>
          <a:p>
            <a:r>
              <a:rPr lang="en-US"/>
              <a:t> </a:t>
            </a:r>
          </a:p>
        </p:txBody>
      </p:sp>
      <p:sp>
        <p:nvSpPr>
          <p:cNvPr id="5" name="Subtitle 4"/>
          <p:cNvSpPr>
            <a:spLocks noGrp="1"/>
          </p:cNvSpPr>
          <p:nvPr>
            <p:ph type="subTitle" idx="1"/>
          </p:nvPr>
        </p:nvSpPr>
        <p:spPr>
          <a:xfrm>
            <a:off x="3707690" y="1591845"/>
            <a:ext cx="5082601" cy="4515082"/>
          </a:xfrm>
          <a:prstGeom prst="rect">
            <a:avLst/>
          </a:prstGeom>
        </p:spPr>
        <p:txBody>
          <a:bodyPr wrap="square">
            <a:spAutoFit/>
          </a:bodyPr>
          <a:lstStyle/>
          <a:p>
            <a:pPr algn="l">
              <a:spcAft>
                <a:spcPts val="750"/>
              </a:spcAft>
            </a:pPr>
            <a:r>
              <a:rPr lang="en-US" sz="3200" b="1" dirty="0">
                <a:latin typeface="Calibri" panose="020F0502020204030204" pitchFamily="34" charset="0"/>
                <a:ea typeface="Calibri" panose="020F0502020204030204" pitchFamily="34" charset="0"/>
                <a:cs typeface="Times New Roman" panose="02020603050405020304" pitchFamily="18" charset="0"/>
              </a:rPr>
              <a:t>The assistant council </a:t>
            </a:r>
            <a:br>
              <a:rPr lang="en-US" sz="3200" b="1" dirty="0">
                <a:latin typeface="Calibri" panose="020F0502020204030204" pitchFamily="34" charset="0"/>
                <a:ea typeface="Calibri" panose="020F0502020204030204" pitchFamily="34" charset="0"/>
                <a:cs typeface="Times New Roman" panose="02020603050405020304" pitchFamily="18" charset="0"/>
              </a:rPr>
            </a:br>
            <a:r>
              <a:rPr lang="en-US" sz="3200" b="1" dirty="0">
                <a:latin typeface="Calibri" panose="020F0502020204030204" pitchFamily="34" charset="0"/>
                <a:ea typeface="Calibri" panose="020F0502020204030204" pitchFamily="34" charset="0"/>
                <a:cs typeface="Times New Roman" panose="02020603050405020304" pitchFamily="18" charset="0"/>
              </a:rPr>
              <a:t>commissioner roles can </a:t>
            </a:r>
            <a:br>
              <a:rPr lang="en-US" sz="3200" b="1" dirty="0">
                <a:latin typeface="Calibri" panose="020F0502020204030204" pitchFamily="34" charset="0"/>
                <a:ea typeface="Calibri" panose="020F0502020204030204" pitchFamily="34" charset="0"/>
                <a:cs typeface="Times New Roman" panose="02020603050405020304" pitchFamily="18" charset="0"/>
              </a:rPr>
            </a:br>
            <a:r>
              <a:rPr lang="en-US" sz="3200" b="1" dirty="0">
                <a:latin typeface="Calibri" panose="020F0502020204030204" pitchFamily="34" charset="0"/>
                <a:ea typeface="Calibri" panose="020F0502020204030204" pitchFamily="34" charset="0"/>
                <a:cs typeface="Times New Roman" panose="02020603050405020304" pitchFamily="18" charset="0"/>
              </a:rPr>
              <a:t>include: </a:t>
            </a:r>
          </a:p>
          <a:p>
            <a:pPr marL="342900" indent="-342900" algn="l">
              <a:spcAft>
                <a:spcPts val="75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Training</a:t>
            </a:r>
          </a:p>
          <a:p>
            <a:pPr marL="342900" indent="-342900" algn="l">
              <a:spcAft>
                <a:spcPts val="75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Geographic area service</a:t>
            </a:r>
          </a:p>
          <a:p>
            <a:pPr marL="342900" indent="-342900" algn="l">
              <a:spcAft>
                <a:spcPts val="75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Roundtable</a:t>
            </a:r>
          </a:p>
          <a:p>
            <a:pPr marL="342900" indent="-342900" algn="l">
              <a:spcAft>
                <a:spcPts val="75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Coaching </a:t>
            </a:r>
          </a:p>
          <a:p>
            <a:pPr marL="342900" indent="-342900" algn="l">
              <a:spcAft>
                <a:spcPts val="75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More…</a:t>
            </a:r>
          </a:p>
        </p:txBody>
      </p:sp>
      <p:sp>
        <p:nvSpPr>
          <p:cNvPr id="4" name="Title 1"/>
          <p:cNvSpPr txBox="1">
            <a:spLocks/>
          </p:cNvSpPr>
          <p:nvPr/>
        </p:nvSpPr>
        <p:spPr>
          <a:xfrm>
            <a:off x="202091" y="788691"/>
            <a:ext cx="6046900"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Administrative </a:t>
            </a:r>
          </a:p>
          <a:p>
            <a:pPr algn="l"/>
            <a:r>
              <a:rPr lang="en-US" sz="3600"/>
              <a:t>Commissioners</a:t>
            </a:r>
          </a:p>
        </p:txBody>
      </p:sp>
      <p:pic>
        <p:nvPicPr>
          <p:cNvPr id="6" name="Content Placeholder 3"/>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290142" y="2528730"/>
            <a:ext cx="2301284" cy="2301284"/>
          </a:xfrm>
          <a:prstGeom prst="rect">
            <a:avLst/>
          </a:prstGeom>
        </p:spPr>
      </p:pic>
    </p:spTree>
    <p:extLst>
      <p:ext uri="{BB962C8B-B14F-4D97-AF65-F5344CB8AC3E}">
        <p14:creationId xmlns:p14="http://schemas.microsoft.com/office/powerpoint/2010/main" val="2316149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childTnLst>
                          </p:cTn>
                        </p:par>
                        <p:par>
                          <p:cTn id="11" fill="hold">
                            <p:stCondLst>
                              <p:cond delay="1500"/>
                            </p:stCondLst>
                            <p:childTnLst>
                              <p:par>
                                <p:cTn id="12" presetID="10" presetClass="entr" presetSubtype="0" fill="hold" nodeType="after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500"/>
                                        <p:tgtEl>
                                          <p:spTgt spid="5">
                                            <p:txEl>
                                              <p:pRg st="2" end="2"/>
                                            </p:txEl>
                                          </p:spTgt>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500"/>
                                        <p:tgtEl>
                                          <p:spTgt spid="5">
                                            <p:txEl>
                                              <p:pRg st="4" end="4"/>
                                            </p:txEl>
                                          </p:spTgt>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5">
                                            <p:txEl>
                                              <p:pRg st="5" end="5"/>
                                            </p:txEl>
                                          </p:spTgt>
                                        </p:tgtEl>
                                        <p:attrNameLst>
                                          <p:attrName>style.visibility</p:attrName>
                                        </p:attrNameLst>
                                      </p:cBhvr>
                                      <p:to>
                                        <p:strVal val="visible"/>
                                      </p:to>
                                    </p:set>
                                    <p:animEffect transition="in" filter="fade">
                                      <p:cBhvr>
                                        <p:cTn id="26"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sp>
        <p:nvSpPr>
          <p:cNvPr id="4" name="Title 1"/>
          <p:cNvSpPr txBox="1">
            <a:spLocks/>
          </p:cNvSpPr>
          <p:nvPr/>
        </p:nvSpPr>
        <p:spPr>
          <a:xfrm>
            <a:off x="285457" y="361793"/>
            <a:ext cx="3794478"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District Structure</a:t>
            </a:r>
          </a:p>
        </p:txBody>
      </p:sp>
      <p:pic>
        <p:nvPicPr>
          <p:cNvPr id="8" name="Picture 7">
            <a:extLst>
              <a:ext uri="{FF2B5EF4-FFF2-40B4-BE49-F238E27FC236}">
                <a16:creationId xmlns:a16="http://schemas.microsoft.com/office/drawing/2014/main" id="{2F6F64C9-7F66-E853-D5EE-ECDE0D7961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3928" y="2530439"/>
            <a:ext cx="2686074" cy="2686074"/>
          </a:xfrm>
          <a:prstGeom prst="rect">
            <a:avLst/>
          </a:prstGeom>
        </p:spPr>
      </p:pic>
      <p:pic>
        <p:nvPicPr>
          <p:cNvPr id="10" name="Picture 9">
            <a:extLst>
              <a:ext uri="{FF2B5EF4-FFF2-40B4-BE49-F238E27FC236}">
                <a16:creationId xmlns:a16="http://schemas.microsoft.com/office/drawing/2014/main" id="{D91B42B7-7000-C4E8-F504-FD336716CD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24000" y="2530439"/>
            <a:ext cx="2686074" cy="2686074"/>
          </a:xfrm>
          <a:prstGeom prst="rect">
            <a:avLst/>
          </a:prstGeom>
        </p:spPr>
      </p:pic>
    </p:spTree>
    <p:extLst>
      <p:ext uri="{BB962C8B-B14F-4D97-AF65-F5344CB8AC3E}">
        <p14:creationId xmlns:p14="http://schemas.microsoft.com/office/powerpoint/2010/main" val="32848557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3"/>
          <p:cNvSpPr/>
          <p:nvPr/>
        </p:nvSpPr>
        <p:spPr>
          <a:xfrm>
            <a:off x="433137" y="936069"/>
            <a:ext cx="8277726" cy="5682926"/>
          </a:xfrm>
          <a:prstGeom prst="rect">
            <a:avLst/>
          </a:prstGeom>
          <a:noFill/>
          <a:ln>
            <a:noFill/>
          </a:ln>
        </p:spPr>
        <p:txBody>
          <a:bodyPr spcFirstLastPara="1" wrap="square" lIns="91425" tIns="45700" rIns="91425" bIns="45700" anchor="t" anchorCtr="0">
            <a:spAutoFit/>
          </a:bodyPr>
          <a:lstStyle/>
          <a:p>
            <a:pPr marL="0" marR="0" lvl="0" indent="0" algn="ctr" rtl="0">
              <a:lnSpc>
                <a:spcPct val="106000"/>
              </a:lnSpc>
              <a:spcBef>
                <a:spcPts val="0"/>
              </a:spcBef>
              <a:spcAft>
                <a:spcPts val="0"/>
              </a:spcAft>
              <a:buNone/>
            </a:pPr>
            <a:r>
              <a:rPr lang="en-US" sz="3200" b="1" dirty="0">
                <a:solidFill>
                  <a:schemeClr val="dk1"/>
                </a:solidFill>
                <a:ea typeface="Arial"/>
                <a:cs typeface="Arial"/>
                <a:sym typeface="Arial"/>
              </a:rPr>
              <a:t>Mission</a:t>
            </a:r>
            <a:endParaRPr lang="en-US" sz="3200" b="1" i="0" u="none" strike="noStrike" cap="none" dirty="0">
              <a:solidFill>
                <a:schemeClr val="dk1"/>
              </a:solidFill>
              <a:latin typeface="+mn-lt"/>
              <a:ea typeface="Arial"/>
              <a:cs typeface="Arial"/>
              <a:sym typeface="Arial"/>
            </a:endParaRPr>
          </a:p>
          <a:p>
            <a:pPr marL="0" marR="0" lvl="0" indent="0" algn="ctr" rtl="0">
              <a:lnSpc>
                <a:spcPct val="106000"/>
              </a:lnSpc>
              <a:spcBef>
                <a:spcPts val="0"/>
              </a:spcBef>
              <a:spcAft>
                <a:spcPts val="0"/>
              </a:spcAft>
              <a:buNone/>
            </a:pPr>
            <a:r>
              <a:rPr lang="en-US" sz="2800" b="0" i="0" u="none" strike="noStrike" cap="none" dirty="0">
                <a:solidFill>
                  <a:schemeClr val="dk1"/>
                </a:solidFill>
                <a:latin typeface="+mn-lt"/>
                <a:ea typeface="Arial"/>
                <a:cs typeface="Arial"/>
                <a:sym typeface="Arial"/>
              </a:rPr>
              <a:t> To prepare youth to make ethical and moral choices over their lifetimes by instilling in them the values of the Scout Oath and Law.</a:t>
            </a:r>
            <a:endParaRPr sz="2800" dirty="0">
              <a:latin typeface="+mn-lt"/>
            </a:endParaRPr>
          </a:p>
          <a:p>
            <a:pPr marL="0" marR="0" lvl="0" indent="0" algn="ctr" rtl="0">
              <a:spcBef>
                <a:spcPts val="1000"/>
              </a:spcBef>
              <a:spcAft>
                <a:spcPts val="0"/>
              </a:spcAft>
              <a:buNone/>
            </a:pPr>
            <a:r>
              <a:rPr lang="en-US" sz="3200" b="1" i="0" strike="noStrike" cap="none" dirty="0">
                <a:solidFill>
                  <a:schemeClr val="dk1"/>
                </a:solidFill>
                <a:latin typeface="+mn-lt"/>
                <a:ea typeface="Calibri"/>
                <a:cs typeface="Calibri"/>
                <a:sym typeface="Calibri"/>
              </a:rPr>
              <a:t>Vision</a:t>
            </a:r>
            <a:endParaRPr sz="3200" dirty="0">
              <a:latin typeface="+mn-lt"/>
            </a:endParaRPr>
          </a:p>
          <a:p>
            <a:pPr marL="0" marR="0" lvl="0" indent="0" algn="ctr" rtl="0">
              <a:spcBef>
                <a:spcPts val="0"/>
              </a:spcBef>
              <a:spcAft>
                <a:spcPts val="0"/>
              </a:spcAft>
              <a:buNone/>
            </a:pPr>
            <a:r>
              <a:rPr lang="en-US" sz="2800" b="0" i="0" dirty="0">
                <a:solidFill>
                  <a:srgbClr val="000000"/>
                </a:solidFill>
                <a:effectLst/>
                <a:latin typeface="+mn-lt"/>
                <a:cs typeface="Arial" panose="020B0604020202020204" pitchFamily="34" charset="0"/>
              </a:rPr>
              <a:t> Prepare every eligible youth in America to become a responsible, participating citizen and leader who is guided by the Scout Oath and Law.</a:t>
            </a:r>
          </a:p>
          <a:p>
            <a:pPr marL="0" marR="0" lvl="0" indent="0" algn="ctr" rtl="0">
              <a:spcBef>
                <a:spcPts val="0"/>
              </a:spcBef>
              <a:spcAft>
                <a:spcPts val="0"/>
              </a:spcAft>
              <a:buNone/>
            </a:pPr>
            <a:endParaRPr lang="en-US" sz="2800" u="none" strike="noStrike" cap="none" dirty="0">
              <a:solidFill>
                <a:srgbClr val="000000"/>
              </a:solidFill>
              <a:ea typeface="Arial"/>
              <a:cs typeface="Arial" panose="020B0604020202020204" pitchFamily="34" charset="0"/>
              <a:sym typeface="Arial"/>
            </a:endParaRPr>
          </a:p>
          <a:p>
            <a:pPr marL="0" marR="0" lvl="0" indent="0" algn="ctr" rtl="0">
              <a:spcBef>
                <a:spcPts val="0"/>
              </a:spcBef>
              <a:spcAft>
                <a:spcPts val="0"/>
              </a:spcAft>
              <a:buNone/>
            </a:pPr>
            <a:r>
              <a:rPr lang="en-US" sz="3200" b="1" i="0" dirty="0">
                <a:solidFill>
                  <a:srgbClr val="000000"/>
                </a:solidFill>
                <a:latin typeface="+mn-lt"/>
                <a:ea typeface="Arial"/>
                <a:cs typeface="Arial" panose="020B0604020202020204" pitchFamily="34" charset="0"/>
                <a:sym typeface="Arial"/>
              </a:rPr>
              <a:t>Goal</a:t>
            </a:r>
            <a:endParaRPr lang="en-US" sz="2800" b="1" i="0" dirty="0">
              <a:solidFill>
                <a:srgbClr val="000000"/>
              </a:solidFill>
              <a:latin typeface="+mn-lt"/>
              <a:ea typeface="Arial"/>
              <a:cs typeface="Arial" panose="020B0604020202020204" pitchFamily="34" charset="0"/>
              <a:sym typeface="Arial"/>
            </a:endParaRPr>
          </a:p>
          <a:p>
            <a:pPr algn="ctr"/>
            <a:r>
              <a:rPr lang="de-DE" sz="2800" dirty="0">
                <a:ea typeface="Aptos" panose="020B0004020202020204" pitchFamily="34" charset="0"/>
                <a:cs typeface="Times New Roman" panose="02020603050405020304" pitchFamily="18" charset="0"/>
              </a:rPr>
              <a:t>Prepare America’s youth for lives of impact and purpose.</a:t>
            </a:r>
            <a:endParaRPr lang="en-US" sz="2800" dirty="0">
              <a:ea typeface="Aptos" panose="020B0004020202020204" pitchFamily="34" charset="0"/>
              <a:cs typeface="Times New Roman" panose="02020603050405020304"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106999" y="2006030"/>
            <a:ext cx="1974850" cy="197326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2252" y="1946827"/>
            <a:ext cx="1525976" cy="1762517"/>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48631" y="1881980"/>
            <a:ext cx="1765880" cy="1765880"/>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23669" y="3979293"/>
            <a:ext cx="1595184" cy="1595184"/>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02417" y="3815425"/>
            <a:ext cx="1331805" cy="1759052"/>
          </a:xfrm>
          <a:prstGeom prst="rect">
            <a:avLst/>
          </a:prstGeom>
        </p:spPr>
      </p:pic>
      <p:sp>
        <p:nvSpPr>
          <p:cNvPr id="9" name="Title 1"/>
          <p:cNvSpPr txBox="1">
            <a:spLocks/>
          </p:cNvSpPr>
          <p:nvPr/>
        </p:nvSpPr>
        <p:spPr>
          <a:xfrm>
            <a:off x="316921" y="344185"/>
            <a:ext cx="3801932"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District Purpose</a:t>
            </a:r>
          </a:p>
        </p:txBody>
      </p:sp>
    </p:spTree>
    <p:extLst>
      <p:ext uri="{BB962C8B-B14F-4D97-AF65-F5344CB8AC3E}">
        <p14:creationId xmlns:p14="http://schemas.microsoft.com/office/powerpoint/2010/main" val="26547124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9" name="Subtitle 8"/>
          <p:cNvSpPr>
            <a:spLocks noGrp="1"/>
          </p:cNvSpPr>
          <p:nvPr>
            <p:ph type="subTitle" idx="1"/>
          </p:nvPr>
        </p:nvSpPr>
        <p:spPr>
          <a:xfrm>
            <a:off x="3311805" y="3995698"/>
            <a:ext cx="3482695" cy="1754968"/>
          </a:xfrm>
          <a:prstGeom prst="rect">
            <a:avLst/>
          </a:prstGeom>
        </p:spPr>
        <p:txBody>
          <a:bodyPr wrap="square">
            <a:spAutoFit/>
          </a:bodyPr>
          <a:lstStyle/>
          <a:p>
            <a:pPr marL="257175" indent="-257175" algn="l" defTabSz="342900">
              <a:lnSpc>
                <a:spcPct val="115000"/>
              </a:lnSpc>
              <a:spcBef>
                <a:spcPts val="0"/>
              </a:spcBef>
              <a:spcAft>
                <a:spcPts val="750"/>
              </a:spcAft>
              <a:buFont typeface="Arial" panose="020B0604020202020204" pitchFamily="34" charset="0"/>
              <a:buChar char="•"/>
              <a:tabLst>
                <a:tab pos="342900" algn="l"/>
              </a:tabLst>
              <a:defRPr/>
            </a:pPr>
            <a:r>
              <a:rPr lang="en-US" sz="2800" b="1">
                <a:solidFill>
                  <a:prstClr val="black"/>
                </a:solidFill>
                <a:latin typeface="Calibri" panose="020F0502020204030204" pitchFamily="34" charset="0"/>
                <a:cs typeface="Times New Roman" panose="02020603050405020304" pitchFamily="18" charset="0"/>
              </a:rPr>
              <a:t>Volunteers</a:t>
            </a:r>
          </a:p>
          <a:p>
            <a:pPr marL="257175" indent="-257175" algn="l" defTabSz="342900">
              <a:lnSpc>
                <a:spcPct val="115000"/>
              </a:lnSpc>
              <a:spcBef>
                <a:spcPts val="0"/>
              </a:spcBef>
              <a:spcAft>
                <a:spcPts val="750"/>
              </a:spcAft>
              <a:buFont typeface="Arial" panose="020B0604020202020204" pitchFamily="34" charset="0"/>
              <a:buChar char="•"/>
              <a:tabLst>
                <a:tab pos="342900" algn="l"/>
              </a:tabLst>
              <a:defRPr/>
            </a:pPr>
            <a:r>
              <a:rPr lang="en-US" sz="2800" b="1">
                <a:solidFill>
                  <a:prstClr val="black"/>
                </a:solidFill>
                <a:latin typeface="Calibri" panose="020F0502020204030204" pitchFamily="34" charset="0"/>
                <a:cs typeface="Times New Roman" panose="02020603050405020304" pitchFamily="18" charset="0"/>
              </a:rPr>
              <a:t>Finance</a:t>
            </a:r>
          </a:p>
          <a:p>
            <a:pPr marL="257175" indent="-257175" algn="l" defTabSz="342900">
              <a:lnSpc>
                <a:spcPct val="115000"/>
              </a:lnSpc>
              <a:spcBef>
                <a:spcPts val="0"/>
              </a:spcBef>
              <a:spcAft>
                <a:spcPts val="750"/>
              </a:spcAft>
              <a:buFont typeface="Arial" panose="020B0604020202020204" pitchFamily="34" charset="0"/>
              <a:buChar char="•"/>
              <a:tabLst>
                <a:tab pos="342900" algn="l"/>
              </a:tabLst>
              <a:defRPr/>
            </a:pPr>
            <a:r>
              <a:rPr lang="en-US" sz="2800" b="1">
                <a:solidFill>
                  <a:prstClr val="black"/>
                </a:solidFill>
                <a:latin typeface="Calibri" panose="020F0502020204030204" pitchFamily="34" charset="0"/>
                <a:cs typeface="Times New Roman" panose="02020603050405020304" pitchFamily="18" charset="0"/>
              </a:rPr>
              <a:t>Program Knowledge</a:t>
            </a:r>
          </a:p>
        </p:txBody>
      </p:sp>
      <p:pic>
        <p:nvPicPr>
          <p:cNvPr id="10" name="Picture 9">
            <a:extLst>
              <a:ext uri="{FF2B5EF4-FFF2-40B4-BE49-F238E27FC236}">
                <a16:creationId xmlns:a16="http://schemas.microsoft.com/office/drawing/2014/main" id="{5D803341-878E-C3C7-E7A7-319BD565F6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696" y="4187382"/>
            <a:ext cx="1371601" cy="1371601"/>
          </a:xfrm>
          <a:prstGeom prst="rect">
            <a:avLst/>
          </a:prstGeom>
        </p:spPr>
      </p:pic>
      <p:pic>
        <p:nvPicPr>
          <p:cNvPr id="12" name="Picture 11">
            <a:extLst>
              <a:ext uri="{FF2B5EF4-FFF2-40B4-BE49-F238E27FC236}">
                <a16:creationId xmlns:a16="http://schemas.microsoft.com/office/drawing/2014/main" id="{804282E8-F34F-0A19-6E9A-48875C91DC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5831" y="1063626"/>
            <a:ext cx="1371600" cy="1371600"/>
          </a:xfrm>
          <a:prstGeom prst="rect">
            <a:avLst/>
          </a:prstGeom>
        </p:spPr>
      </p:pic>
      <p:pic>
        <p:nvPicPr>
          <p:cNvPr id="14" name="Picture 13">
            <a:extLst>
              <a:ext uri="{FF2B5EF4-FFF2-40B4-BE49-F238E27FC236}">
                <a16:creationId xmlns:a16="http://schemas.microsoft.com/office/drawing/2014/main" id="{FBEF9DB4-3466-D80A-190E-251C839E18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31457" y="2316163"/>
            <a:ext cx="1428920" cy="1428920"/>
          </a:xfrm>
          <a:prstGeom prst="rect">
            <a:avLst/>
          </a:prstGeom>
        </p:spPr>
      </p:pic>
      <p:pic>
        <p:nvPicPr>
          <p:cNvPr id="16" name="Picture 15">
            <a:extLst>
              <a:ext uri="{FF2B5EF4-FFF2-40B4-BE49-F238E27FC236}">
                <a16:creationId xmlns:a16="http://schemas.microsoft.com/office/drawing/2014/main" id="{66A563A6-A7BB-9232-ECD1-E8D8E80F27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21502" y="4279263"/>
            <a:ext cx="1371600" cy="1371600"/>
          </a:xfrm>
          <a:prstGeom prst="rect">
            <a:avLst/>
          </a:prstGeom>
        </p:spPr>
      </p:pic>
      <p:pic>
        <p:nvPicPr>
          <p:cNvPr id="18" name="Picture 17">
            <a:extLst>
              <a:ext uri="{FF2B5EF4-FFF2-40B4-BE49-F238E27FC236}">
                <a16:creationId xmlns:a16="http://schemas.microsoft.com/office/drawing/2014/main" id="{F21544C2-E08F-7C42-6BB0-61C40D51939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912073" y="2345351"/>
            <a:ext cx="1399732" cy="1399732"/>
          </a:xfrm>
          <a:prstGeom prst="rect">
            <a:avLst/>
          </a:prstGeom>
        </p:spPr>
      </p:pic>
      <p:sp>
        <p:nvSpPr>
          <p:cNvPr id="11" name="Title 1">
            <a:extLst>
              <a:ext uri="{FF2B5EF4-FFF2-40B4-BE49-F238E27FC236}">
                <a16:creationId xmlns:a16="http://schemas.microsoft.com/office/drawing/2014/main" id="{B7EBD6C9-1566-4B8F-ABA0-19C618277271}"/>
              </a:ext>
            </a:extLst>
          </p:cNvPr>
          <p:cNvSpPr txBox="1">
            <a:spLocks/>
          </p:cNvSpPr>
          <p:nvPr/>
        </p:nvSpPr>
        <p:spPr>
          <a:xfrm>
            <a:off x="316921" y="344185"/>
            <a:ext cx="3801932"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District Leadership</a:t>
            </a:r>
          </a:p>
        </p:txBody>
      </p:sp>
    </p:spTree>
    <p:extLst>
      <p:ext uri="{BB962C8B-B14F-4D97-AF65-F5344CB8AC3E}">
        <p14:creationId xmlns:p14="http://schemas.microsoft.com/office/powerpoint/2010/main" val="2101763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500"/>
                                        <p:tgtEl>
                                          <p:spTgt spid="9">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3188862" y="1838645"/>
            <a:ext cx="2617190" cy="424732"/>
          </a:xfrm>
          <a:prstGeom prst="rect">
            <a:avLst/>
          </a:prstGeom>
        </p:spPr>
        <p:txBody>
          <a:bodyPr wrap="none">
            <a:spAutoFit/>
          </a:bodyPr>
          <a:lstStyle/>
          <a:p>
            <a:r>
              <a:rPr lang="en-US" sz="2400" b="1">
                <a:solidFill>
                  <a:srgbClr val="3505BB"/>
                </a:solidFill>
                <a:latin typeface="+mn-lt"/>
              </a:rPr>
              <a:t>Fund Development</a:t>
            </a:r>
          </a:p>
        </p:txBody>
      </p:sp>
      <p:sp>
        <p:nvSpPr>
          <p:cNvPr id="7" name="Subtitle 6"/>
          <p:cNvSpPr>
            <a:spLocks noGrp="1"/>
          </p:cNvSpPr>
          <p:nvPr>
            <p:ph type="subTitle" idx="1"/>
          </p:nvPr>
        </p:nvSpPr>
        <p:spPr>
          <a:xfrm>
            <a:off x="3637540" y="5331420"/>
            <a:ext cx="1719830" cy="424732"/>
          </a:xfrm>
          <a:prstGeom prst="rect">
            <a:avLst/>
          </a:prstGeom>
        </p:spPr>
        <p:txBody>
          <a:bodyPr wrap="none">
            <a:spAutoFit/>
          </a:bodyPr>
          <a:lstStyle/>
          <a:p>
            <a:r>
              <a:rPr lang="en-US" sz="2400" b="1">
                <a:solidFill>
                  <a:srgbClr val="3505BB"/>
                </a:solidFill>
              </a:rPr>
              <a:t>Unit Service</a:t>
            </a:r>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2779233" y="2441673"/>
            <a:ext cx="3365500" cy="2711450"/>
          </a:xfrm>
          <a:prstGeom prst="rect">
            <a:avLst/>
          </a:prstGeom>
          <a:noFill/>
        </p:spPr>
      </p:pic>
      <p:sp>
        <p:nvSpPr>
          <p:cNvPr id="5" name="Title 1"/>
          <p:cNvSpPr txBox="1">
            <a:spLocks/>
          </p:cNvSpPr>
          <p:nvPr/>
        </p:nvSpPr>
        <p:spPr>
          <a:xfrm>
            <a:off x="136279" y="777137"/>
            <a:ext cx="4765537"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Four Functions of </a:t>
            </a:r>
          </a:p>
          <a:p>
            <a:pPr algn="l"/>
            <a:r>
              <a:rPr lang="en-US" sz="3600" dirty="0"/>
              <a:t>the District</a:t>
            </a:r>
          </a:p>
        </p:txBody>
      </p:sp>
      <p:sp>
        <p:nvSpPr>
          <p:cNvPr id="9" name="TextBox 8"/>
          <p:cNvSpPr txBox="1"/>
          <p:nvPr/>
        </p:nvSpPr>
        <p:spPr>
          <a:xfrm rot="16200000">
            <a:off x="1294017" y="3195879"/>
            <a:ext cx="2169995" cy="461665"/>
          </a:xfrm>
          <a:prstGeom prst="rect">
            <a:avLst/>
          </a:prstGeom>
          <a:noFill/>
        </p:spPr>
        <p:txBody>
          <a:bodyPr wrap="square" rtlCol="0">
            <a:spAutoFit/>
          </a:bodyPr>
          <a:lstStyle/>
          <a:p>
            <a:r>
              <a:rPr lang="en-US" sz="2400" b="1">
                <a:solidFill>
                  <a:srgbClr val="3505BB"/>
                </a:solidFill>
              </a:rPr>
              <a:t>Membership</a:t>
            </a:r>
          </a:p>
        </p:txBody>
      </p:sp>
      <p:sp>
        <p:nvSpPr>
          <p:cNvPr id="10" name="TextBox 9"/>
          <p:cNvSpPr txBox="1"/>
          <p:nvPr/>
        </p:nvSpPr>
        <p:spPr>
          <a:xfrm rot="5400000">
            <a:off x="5736323" y="3472248"/>
            <a:ext cx="1617258" cy="461665"/>
          </a:xfrm>
          <a:prstGeom prst="rect">
            <a:avLst/>
          </a:prstGeom>
          <a:noFill/>
        </p:spPr>
        <p:txBody>
          <a:bodyPr wrap="square" rtlCol="0">
            <a:spAutoFit/>
          </a:bodyPr>
          <a:lstStyle/>
          <a:p>
            <a:r>
              <a:rPr lang="en-US" sz="2400" b="1">
                <a:solidFill>
                  <a:srgbClr val="3505BB"/>
                </a:solidFill>
              </a:rPr>
              <a:t>Program</a:t>
            </a:r>
          </a:p>
        </p:txBody>
      </p:sp>
    </p:spTree>
    <p:extLst>
      <p:ext uri="{BB962C8B-B14F-4D97-AF65-F5344CB8AC3E}">
        <p14:creationId xmlns:p14="http://schemas.microsoft.com/office/powerpoint/2010/main" val="6877141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5" name="Subtitle 4"/>
          <p:cNvSpPr>
            <a:spLocks noGrp="1"/>
          </p:cNvSpPr>
          <p:nvPr>
            <p:ph type="subTitle" idx="1"/>
          </p:nvPr>
        </p:nvSpPr>
        <p:spPr>
          <a:xfrm>
            <a:off x="3361911" y="2117035"/>
            <a:ext cx="4639089" cy="3464153"/>
          </a:xfrm>
          <a:prstGeom prst="rect">
            <a:avLst/>
          </a:prstGeom>
        </p:spPr>
        <p:txBody>
          <a:bodyPr wrap="square">
            <a:spAutoFit/>
          </a:bodyPr>
          <a:lstStyle/>
          <a:p>
            <a:pPr marL="257175" indent="-257175" algn="l">
              <a:lnSpc>
                <a:spcPct val="115000"/>
              </a:lnSpc>
              <a:spcAft>
                <a:spcPts val="750"/>
              </a:spcAft>
              <a:buFont typeface="Arial" panose="020B060402020202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New Unit Development</a:t>
            </a:r>
          </a:p>
          <a:p>
            <a:pPr marL="257175" indent="-257175" algn="l">
              <a:lnSpc>
                <a:spcPct val="115000"/>
              </a:lnSpc>
              <a:spcAft>
                <a:spcPts val="750"/>
              </a:spcAft>
              <a:buFont typeface="Arial" panose="020B060402020202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Membership Recruiting</a:t>
            </a:r>
          </a:p>
          <a:p>
            <a:pPr marL="257175" indent="-257175" algn="l">
              <a:lnSpc>
                <a:spcPct val="115000"/>
              </a:lnSpc>
              <a:spcAft>
                <a:spcPts val="750"/>
              </a:spcAft>
              <a:buFont typeface="Arial" panose="020B060402020202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Membership Retention</a:t>
            </a:r>
          </a:p>
          <a:p>
            <a:pPr marL="257175" indent="-257175" algn="l">
              <a:lnSpc>
                <a:spcPct val="115000"/>
              </a:lnSpc>
              <a:spcAft>
                <a:spcPts val="750"/>
              </a:spcAft>
              <a:buFont typeface="Arial" panose="020B060402020202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Program Transition</a:t>
            </a:r>
          </a:p>
          <a:p>
            <a:pPr marL="257175" indent="-257175" algn="l">
              <a:lnSpc>
                <a:spcPct val="115000"/>
              </a:lnSpc>
              <a:spcAft>
                <a:spcPts val="750"/>
              </a:spcAft>
              <a:buFont typeface="Arial" panose="020B0604020202020204" pitchFamily="34" charset="0"/>
              <a:buChar char="•"/>
            </a:pPr>
            <a:r>
              <a:rPr lang="en-US" sz="2800" b="1" dirty="0">
                <a:latin typeface="Calibri" panose="020F0502020204030204" pitchFamily="34" charset="0"/>
                <a:ea typeface="Calibri" panose="020F0502020204030204" pitchFamily="34" charset="0"/>
                <a:cs typeface="Times New Roman" panose="02020603050405020304" pitchFamily="18" charset="0"/>
              </a:rPr>
              <a:t>Unit Retention</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900953" y="1700445"/>
            <a:ext cx="4495029" cy="4173071"/>
          </a:xfrm>
          <a:prstGeom prst="rect">
            <a:avLst/>
          </a:prstGeom>
        </p:spPr>
      </p:pic>
      <p:sp>
        <p:nvSpPr>
          <p:cNvPr id="6" name="Title 1"/>
          <p:cNvSpPr txBox="1">
            <a:spLocks/>
          </p:cNvSpPr>
          <p:nvPr/>
        </p:nvSpPr>
        <p:spPr>
          <a:xfrm>
            <a:off x="344531" y="227649"/>
            <a:ext cx="4227469"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Membership</a:t>
            </a:r>
          </a:p>
        </p:txBody>
      </p:sp>
    </p:spTree>
    <p:extLst>
      <p:ext uri="{BB962C8B-B14F-4D97-AF65-F5344CB8AC3E}">
        <p14:creationId xmlns:p14="http://schemas.microsoft.com/office/powerpoint/2010/main" val="284461305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4" name="Subtitle 3"/>
          <p:cNvSpPr>
            <a:spLocks noGrp="1"/>
          </p:cNvSpPr>
          <p:nvPr>
            <p:ph type="subTitle" idx="1"/>
          </p:nvPr>
        </p:nvSpPr>
        <p:spPr>
          <a:xfrm>
            <a:off x="916885" y="2218235"/>
            <a:ext cx="4263887" cy="2737801"/>
          </a:xfrm>
          <a:prstGeom prst="rect">
            <a:avLst/>
          </a:prstGeom>
        </p:spPr>
        <p:txBody>
          <a:bodyPr wrap="square">
            <a:spAutoFit/>
          </a:bodyPr>
          <a:lstStyle/>
          <a:p>
            <a:pPr marL="342900" indent="-342900" algn="l">
              <a:lnSpc>
                <a:spcPct val="115000"/>
              </a:lnSpc>
              <a:spcAft>
                <a:spcPts val="750"/>
              </a:spcAft>
              <a:buFont typeface="Arial" panose="020B0604020202020204" pitchFamily="34" charset="0"/>
              <a:buChar char="•"/>
            </a:pPr>
            <a:r>
              <a:rPr lang="en-US" sz="2800" b="1">
                <a:solidFill>
                  <a:srgbClr val="000000"/>
                </a:solidFill>
                <a:latin typeface="Calibri" panose="020F0502020204030204" pitchFamily="34" charset="0"/>
                <a:ea typeface="Calibri" panose="020F0502020204030204" pitchFamily="34" charset="0"/>
                <a:cs typeface="Times New Roman" panose="02020603050405020304" pitchFamily="18" charset="0"/>
              </a:rPr>
              <a:t>Friends of Scouting</a:t>
            </a:r>
            <a:endParaRPr lang="en-US" sz="2800" b="1">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15000"/>
              </a:lnSpc>
              <a:spcAft>
                <a:spcPts val="750"/>
              </a:spcAft>
              <a:buFont typeface="Arial" panose="020B0604020202020204" pitchFamily="34" charset="0"/>
              <a:buChar char="•"/>
            </a:pPr>
            <a:r>
              <a:rPr lang="en-US" sz="2800" b="1">
                <a:solidFill>
                  <a:srgbClr val="000000"/>
                </a:solidFill>
                <a:latin typeface="Calibri" panose="020F0502020204030204" pitchFamily="34" charset="0"/>
                <a:ea typeface="Calibri" panose="020F0502020204030204" pitchFamily="34" charset="0"/>
                <a:cs typeface="Times New Roman" panose="02020603050405020304" pitchFamily="18" charset="0"/>
              </a:rPr>
              <a:t>Popcorn</a:t>
            </a:r>
            <a:endParaRPr lang="en-US" sz="2800" b="1">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15000"/>
              </a:lnSpc>
              <a:spcAft>
                <a:spcPts val="750"/>
              </a:spcAft>
              <a:buFont typeface="Arial" panose="020B0604020202020204" pitchFamily="34" charset="0"/>
              <a:buChar char="•"/>
            </a:pPr>
            <a:r>
              <a:rPr lang="en-US" sz="2800" b="1">
                <a:solidFill>
                  <a:srgbClr val="000000"/>
                </a:solidFill>
                <a:latin typeface="Calibri" panose="020F0502020204030204" pitchFamily="34" charset="0"/>
                <a:ea typeface="Calibri" panose="020F0502020204030204" pitchFamily="34" charset="0"/>
                <a:cs typeface="Times New Roman" panose="02020603050405020304" pitchFamily="18" charset="0"/>
              </a:rPr>
              <a:t>Special Events</a:t>
            </a:r>
            <a:endParaRPr lang="en-US" sz="2800" b="1">
              <a:latin typeface="Calibri" panose="020F0502020204030204" pitchFamily="34" charset="0"/>
              <a:ea typeface="Calibri" panose="020F0502020204030204" pitchFamily="34" charset="0"/>
              <a:cs typeface="Times New Roman" panose="02020603050405020304" pitchFamily="18" charset="0"/>
            </a:endParaRPr>
          </a:p>
          <a:p>
            <a:pPr marL="342900" indent="-342900" algn="l">
              <a:lnSpc>
                <a:spcPct val="115000"/>
              </a:lnSpc>
              <a:spcAft>
                <a:spcPts val="750"/>
              </a:spcAft>
              <a:buFont typeface="Arial" panose="020B0604020202020204" pitchFamily="34" charset="0"/>
              <a:buChar char="•"/>
            </a:pPr>
            <a:r>
              <a:rPr lang="en-US" sz="2800" b="1">
                <a:solidFill>
                  <a:srgbClr val="000000"/>
                </a:solidFill>
                <a:latin typeface="Calibri" panose="020F0502020204030204" pitchFamily="34" charset="0"/>
                <a:ea typeface="Calibri" panose="020F0502020204030204" pitchFamily="34" charset="0"/>
                <a:cs typeface="Times New Roman" panose="02020603050405020304" pitchFamily="18" charset="0"/>
              </a:rPr>
              <a:t>District Activity Budgets</a:t>
            </a:r>
            <a:endParaRPr lang="en-US" sz="2800" b="1">
              <a:latin typeface="Calibri" panose="020F0502020204030204" pitchFamily="34" charset="0"/>
              <a:ea typeface="Calibri" panose="020F0502020204030204" pitchFamily="34" charset="0"/>
              <a:cs typeface="Times New Roman" panose="02020603050405020304" pitchFamily="18" charset="0"/>
            </a:endParaRPr>
          </a:p>
        </p:txBody>
      </p:sp>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3766" y="2170309"/>
            <a:ext cx="6425325" cy="5963372"/>
          </a:xfrm>
          <a:prstGeom prst="rect">
            <a:avLst/>
          </a:prstGeom>
        </p:spPr>
      </p:pic>
      <p:sp>
        <p:nvSpPr>
          <p:cNvPr id="6" name="Title 1"/>
          <p:cNvSpPr txBox="1">
            <a:spLocks/>
          </p:cNvSpPr>
          <p:nvPr/>
        </p:nvSpPr>
        <p:spPr>
          <a:xfrm>
            <a:off x="344531" y="265579"/>
            <a:ext cx="4227469"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Fund Development</a:t>
            </a:r>
          </a:p>
        </p:txBody>
      </p:sp>
    </p:spTree>
    <p:extLst>
      <p:ext uri="{BB962C8B-B14F-4D97-AF65-F5344CB8AC3E}">
        <p14:creationId xmlns:p14="http://schemas.microsoft.com/office/powerpoint/2010/main" val="228553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143000" y="1699023"/>
            <a:ext cx="6858000" cy="514919"/>
          </a:xfrm>
        </p:spPr>
        <p:txBody>
          <a:bodyPr>
            <a:normAutofit fontScale="90000"/>
          </a:bodyPr>
          <a:lstStyle/>
          <a:p>
            <a:r>
              <a:rPr lang="en-US"/>
              <a:t> </a:t>
            </a:r>
          </a:p>
        </p:txBody>
      </p:sp>
      <p:sp>
        <p:nvSpPr>
          <p:cNvPr id="4" name="Subtitle 3"/>
          <p:cNvSpPr>
            <a:spLocks noGrp="1"/>
          </p:cNvSpPr>
          <p:nvPr>
            <p:ph type="subTitle" idx="1"/>
          </p:nvPr>
        </p:nvSpPr>
        <p:spPr>
          <a:xfrm>
            <a:off x="956642" y="2118789"/>
            <a:ext cx="6858000" cy="2737801"/>
          </a:xfrm>
          <a:prstGeom prst="rect">
            <a:avLst/>
          </a:prstGeom>
        </p:spPr>
        <p:txBody>
          <a:bodyPr wrap="square">
            <a:spAutoFit/>
          </a:bodyPr>
          <a:lstStyle/>
          <a:p>
            <a:pPr marL="342900" indent="-342900" algn="l">
              <a:lnSpc>
                <a:spcPct val="115000"/>
              </a:lnSpc>
              <a:spcAft>
                <a:spcPts val="750"/>
              </a:spcAft>
              <a:buFont typeface="Arial" panose="020B0604020202020204" pitchFamily="34" charset="0"/>
              <a:buChar char="•"/>
            </a:pPr>
            <a:r>
              <a:rPr lang="en-US" sz="2800" b="1">
                <a:latin typeface="Calibri" panose="020F0502020204030204" pitchFamily="34" charset="0"/>
                <a:ea typeface="Calibri" panose="020F0502020204030204" pitchFamily="34" charset="0"/>
                <a:cs typeface="Times New Roman" panose="02020603050405020304" pitchFamily="18" charset="0"/>
              </a:rPr>
              <a:t>Training</a:t>
            </a:r>
          </a:p>
          <a:p>
            <a:pPr marL="342900" indent="-342900" algn="l">
              <a:lnSpc>
                <a:spcPct val="115000"/>
              </a:lnSpc>
              <a:spcAft>
                <a:spcPts val="750"/>
              </a:spcAft>
              <a:buFont typeface="Arial" panose="020B0604020202020204" pitchFamily="34" charset="0"/>
              <a:buChar char="•"/>
            </a:pPr>
            <a:r>
              <a:rPr lang="en-US" sz="2800" b="1">
                <a:latin typeface="Calibri" panose="020F0502020204030204" pitchFamily="34" charset="0"/>
                <a:ea typeface="Calibri" panose="020F0502020204030204" pitchFamily="34" charset="0"/>
                <a:cs typeface="Times New Roman" panose="02020603050405020304" pitchFamily="18" charset="0"/>
              </a:rPr>
              <a:t>Camp Promotions</a:t>
            </a:r>
          </a:p>
          <a:p>
            <a:pPr marL="342900" indent="-342900" algn="l">
              <a:lnSpc>
                <a:spcPct val="115000"/>
              </a:lnSpc>
              <a:spcAft>
                <a:spcPts val="750"/>
              </a:spcAft>
              <a:buFont typeface="Arial" panose="020B0604020202020204" pitchFamily="34" charset="0"/>
              <a:buChar char="•"/>
            </a:pPr>
            <a:r>
              <a:rPr lang="en-US" sz="2800" b="1">
                <a:latin typeface="Calibri" panose="020F0502020204030204" pitchFamily="34" charset="0"/>
                <a:ea typeface="Calibri" panose="020F0502020204030204" pitchFamily="34" charset="0"/>
                <a:cs typeface="Times New Roman" panose="02020603050405020304" pitchFamily="18" charset="0"/>
              </a:rPr>
              <a:t>District Activities &amp; Civic Service</a:t>
            </a:r>
          </a:p>
          <a:p>
            <a:pPr marL="342900" indent="-342900" algn="l">
              <a:lnSpc>
                <a:spcPct val="115000"/>
              </a:lnSpc>
              <a:spcAft>
                <a:spcPts val="750"/>
              </a:spcAft>
              <a:buFont typeface="Arial" panose="020B0604020202020204" pitchFamily="34" charset="0"/>
              <a:buChar char="•"/>
            </a:pPr>
            <a:r>
              <a:rPr lang="en-US" sz="2800" b="1">
                <a:latin typeface="Calibri" panose="020F0502020204030204" pitchFamily="34" charset="0"/>
                <a:ea typeface="Calibri" panose="020F0502020204030204" pitchFamily="34" charset="0"/>
                <a:cs typeface="Times New Roman" panose="02020603050405020304" pitchFamily="18" charset="0"/>
              </a:rPr>
              <a:t>Advancement and Recognition</a:t>
            </a:r>
          </a:p>
        </p:txBody>
      </p:sp>
      <p:pic>
        <p:nvPicPr>
          <p:cNvPr id="5" name="Content Placeholder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6609" y="782164"/>
            <a:ext cx="6181224" cy="4795639"/>
          </a:xfrm>
          <a:prstGeom prst="rect">
            <a:avLst/>
          </a:prstGeom>
        </p:spPr>
      </p:pic>
      <p:sp>
        <p:nvSpPr>
          <p:cNvPr id="6" name="Title 1"/>
          <p:cNvSpPr txBox="1">
            <a:spLocks/>
          </p:cNvSpPr>
          <p:nvPr/>
        </p:nvSpPr>
        <p:spPr>
          <a:xfrm>
            <a:off x="314105" y="164468"/>
            <a:ext cx="3913748"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Program</a:t>
            </a:r>
          </a:p>
        </p:txBody>
      </p:sp>
    </p:spTree>
    <p:extLst>
      <p:ext uri="{BB962C8B-B14F-4D97-AF65-F5344CB8AC3E}">
        <p14:creationId xmlns:p14="http://schemas.microsoft.com/office/powerpoint/2010/main" val="362656570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143000" y="1699022"/>
            <a:ext cx="6858000" cy="432921"/>
          </a:xfrm>
        </p:spPr>
        <p:txBody>
          <a:bodyPr>
            <a:normAutofit fontScale="90000"/>
          </a:bodyPr>
          <a:lstStyle/>
          <a:p>
            <a:r>
              <a:rPr lang="en-US"/>
              <a:t> </a:t>
            </a:r>
          </a:p>
        </p:txBody>
      </p:sp>
      <p:sp>
        <p:nvSpPr>
          <p:cNvPr id="5" name="Subtitle 4"/>
          <p:cNvSpPr>
            <a:spLocks noGrp="1"/>
          </p:cNvSpPr>
          <p:nvPr>
            <p:ph type="subTitle" idx="1"/>
          </p:nvPr>
        </p:nvSpPr>
        <p:spPr>
          <a:xfrm>
            <a:off x="1036739" y="1800643"/>
            <a:ext cx="6858000" cy="3464153"/>
          </a:xfrm>
          <a:prstGeom prst="rect">
            <a:avLst/>
          </a:prstGeom>
        </p:spPr>
        <p:txBody>
          <a:bodyPr wrap="square">
            <a:spAutoFit/>
          </a:bodyPr>
          <a:lstStyle/>
          <a:p>
            <a:pPr marL="342900" indent="-342900" algn="l">
              <a:lnSpc>
                <a:spcPct val="115000"/>
              </a:lnSpc>
              <a:spcAft>
                <a:spcPts val="750"/>
              </a:spcAft>
              <a:buFont typeface="Arial" panose="020B0604020202020204" pitchFamily="34" charset="0"/>
              <a:buChar char="•"/>
            </a:pPr>
            <a:r>
              <a:rPr lang="en-US" sz="2800" b="1">
                <a:latin typeface="Calibri" panose="020F0502020204030204" pitchFamily="34" charset="0"/>
                <a:ea typeface="Calibri" panose="020F0502020204030204" pitchFamily="34" charset="0"/>
                <a:cs typeface="Times New Roman" panose="02020603050405020304" pitchFamily="18" charset="0"/>
              </a:rPr>
              <a:t>Coaching</a:t>
            </a:r>
          </a:p>
          <a:p>
            <a:pPr marL="342900" indent="-342900" algn="l">
              <a:lnSpc>
                <a:spcPct val="115000"/>
              </a:lnSpc>
              <a:spcAft>
                <a:spcPts val="750"/>
              </a:spcAft>
              <a:buFont typeface="Arial" panose="020B0604020202020204" pitchFamily="34" charset="0"/>
              <a:buChar char="•"/>
            </a:pPr>
            <a:r>
              <a:rPr lang="en-US" sz="2800" b="1">
                <a:latin typeface="Calibri" panose="020F0502020204030204" pitchFamily="34" charset="0"/>
                <a:ea typeface="Calibri" panose="020F0502020204030204" pitchFamily="34" charset="0"/>
                <a:cs typeface="Times New Roman" panose="02020603050405020304" pitchFamily="18" charset="0"/>
              </a:rPr>
              <a:t>Consultation</a:t>
            </a:r>
          </a:p>
          <a:p>
            <a:pPr marL="342900" indent="-342900" algn="l">
              <a:lnSpc>
                <a:spcPct val="115000"/>
              </a:lnSpc>
              <a:spcAft>
                <a:spcPts val="750"/>
              </a:spcAft>
              <a:buFont typeface="Arial" panose="020B0604020202020204" pitchFamily="34" charset="0"/>
              <a:buChar char="•"/>
            </a:pPr>
            <a:r>
              <a:rPr lang="en-US" sz="2800" b="1">
                <a:latin typeface="Calibri" panose="020F0502020204030204" pitchFamily="34" charset="0"/>
                <a:ea typeface="Calibri" panose="020F0502020204030204" pitchFamily="34" charset="0"/>
                <a:cs typeface="Times New Roman" panose="02020603050405020304" pitchFamily="18" charset="0"/>
              </a:rPr>
              <a:t>Mentoring</a:t>
            </a:r>
          </a:p>
          <a:p>
            <a:pPr marL="342900" indent="-342900" algn="l">
              <a:lnSpc>
                <a:spcPct val="115000"/>
              </a:lnSpc>
              <a:spcAft>
                <a:spcPts val="750"/>
              </a:spcAft>
              <a:buFont typeface="Arial" panose="020B0604020202020204" pitchFamily="34" charset="0"/>
              <a:buChar char="•"/>
            </a:pPr>
            <a:r>
              <a:rPr lang="en-US" sz="2800" b="1">
                <a:latin typeface="Calibri" panose="020F0502020204030204" pitchFamily="34" charset="0"/>
                <a:ea typeface="Calibri" panose="020F0502020204030204" pitchFamily="34" charset="0"/>
                <a:cs typeface="Times New Roman" panose="02020603050405020304" pitchFamily="18" charset="0"/>
              </a:rPr>
              <a:t>Friendship</a:t>
            </a:r>
          </a:p>
          <a:p>
            <a:pPr marL="342900" indent="-342900" algn="l">
              <a:lnSpc>
                <a:spcPct val="115000"/>
              </a:lnSpc>
              <a:spcAft>
                <a:spcPts val="750"/>
              </a:spcAft>
              <a:buFont typeface="Arial" panose="020B0604020202020204" pitchFamily="34" charset="0"/>
              <a:buChar char="•"/>
            </a:pPr>
            <a:r>
              <a:rPr lang="en-US" sz="2800" b="1">
                <a:latin typeface="Calibri" panose="020F0502020204030204" pitchFamily="34" charset="0"/>
                <a:ea typeface="Calibri" panose="020F0502020204030204" pitchFamily="34" charset="0"/>
                <a:cs typeface="Times New Roman" panose="02020603050405020304" pitchFamily="18" charset="0"/>
              </a:rPr>
              <a:t>Building Quality Programs</a:t>
            </a:r>
            <a:endParaRPr lang="en-US" sz="2100" b="1">
              <a:latin typeface="Calibri" panose="020F0502020204030204" pitchFamily="34" charset="0"/>
              <a:ea typeface="Calibri" panose="020F0502020204030204" pitchFamily="34" charset="0"/>
              <a:cs typeface="Times New Roman" panose="02020603050405020304" pitchFamily="18" charset="0"/>
            </a:endParaRP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3125788" y="-1433831"/>
            <a:ext cx="6704012" cy="6221413"/>
          </a:xfrm>
          <a:prstGeom prst="rect">
            <a:avLst/>
          </a:prstGeom>
        </p:spPr>
      </p:pic>
      <p:sp>
        <p:nvSpPr>
          <p:cNvPr id="6" name="Title 1"/>
          <p:cNvSpPr txBox="1">
            <a:spLocks/>
          </p:cNvSpPr>
          <p:nvPr/>
        </p:nvSpPr>
        <p:spPr>
          <a:xfrm>
            <a:off x="440976" y="252356"/>
            <a:ext cx="3854113"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Unit Service</a:t>
            </a:r>
          </a:p>
        </p:txBody>
      </p:sp>
    </p:spTree>
    <p:extLst>
      <p:ext uri="{BB962C8B-B14F-4D97-AF65-F5344CB8AC3E}">
        <p14:creationId xmlns:p14="http://schemas.microsoft.com/office/powerpoint/2010/main" val="8816543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bwMode="auto">
          <a:xfrm>
            <a:off x="2829882" y="2347355"/>
            <a:ext cx="3365500" cy="2711450"/>
          </a:xfrm>
          <a:prstGeom prst="rect">
            <a:avLst/>
          </a:prstGeom>
          <a:noFill/>
        </p:spPr>
      </p:pic>
      <p:sp>
        <p:nvSpPr>
          <p:cNvPr id="5" name="Title 1"/>
          <p:cNvSpPr txBox="1">
            <a:spLocks/>
          </p:cNvSpPr>
          <p:nvPr/>
        </p:nvSpPr>
        <p:spPr>
          <a:xfrm>
            <a:off x="57882" y="268086"/>
            <a:ext cx="6137500" cy="115653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Four Functions of the </a:t>
            </a:r>
          </a:p>
          <a:p>
            <a:pPr algn="l"/>
            <a:r>
              <a:rPr lang="en-US" sz="3600" dirty="0"/>
              <a:t>District (Interrelationships)</a:t>
            </a:r>
          </a:p>
        </p:txBody>
      </p:sp>
      <p:sp>
        <p:nvSpPr>
          <p:cNvPr id="9" name="TextBox 8"/>
          <p:cNvSpPr txBox="1"/>
          <p:nvPr/>
        </p:nvSpPr>
        <p:spPr>
          <a:xfrm rot="16200000">
            <a:off x="1294017" y="3195879"/>
            <a:ext cx="2169995" cy="461665"/>
          </a:xfrm>
          <a:prstGeom prst="rect">
            <a:avLst/>
          </a:prstGeom>
          <a:noFill/>
        </p:spPr>
        <p:txBody>
          <a:bodyPr wrap="square" rtlCol="0">
            <a:spAutoFit/>
          </a:bodyPr>
          <a:lstStyle/>
          <a:p>
            <a:r>
              <a:rPr lang="en-US" sz="2400" b="1">
                <a:solidFill>
                  <a:srgbClr val="3505BB"/>
                </a:solidFill>
              </a:rPr>
              <a:t>Membership</a:t>
            </a:r>
          </a:p>
        </p:txBody>
      </p:sp>
      <p:sp>
        <p:nvSpPr>
          <p:cNvPr id="10" name="TextBox 9"/>
          <p:cNvSpPr txBox="1"/>
          <p:nvPr/>
        </p:nvSpPr>
        <p:spPr>
          <a:xfrm rot="5400000">
            <a:off x="5736323" y="3472248"/>
            <a:ext cx="1617258" cy="461665"/>
          </a:xfrm>
          <a:prstGeom prst="rect">
            <a:avLst/>
          </a:prstGeom>
          <a:noFill/>
        </p:spPr>
        <p:txBody>
          <a:bodyPr wrap="square" rtlCol="0">
            <a:spAutoFit/>
          </a:bodyPr>
          <a:lstStyle/>
          <a:p>
            <a:r>
              <a:rPr lang="en-US" sz="2400" b="1">
                <a:solidFill>
                  <a:srgbClr val="3505BB"/>
                </a:solidFill>
              </a:rPr>
              <a:t>Program</a:t>
            </a:r>
          </a:p>
        </p:txBody>
      </p:sp>
      <p:sp>
        <p:nvSpPr>
          <p:cNvPr id="2" name="Title 7">
            <a:extLst>
              <a:ext uri="{FF2B5EF4-FFF2-40B4-BE49-F238E27FC236}">
                <a16:creationId xmlns:a16="http://schemas.microsoft.com/office/drawing/2014/main" id="{5C65FF7D-49D8-EB19-0C0E-04A69861B661}"/>
              </a:ext>
            </a:extLst>
          </p:cNvPr>
          <p:cNvSpPr>
            <a:spLocks noGrp="1"/>
          </p:cNvSpPr>
          <p:nvPr>
            <p:ph type="ctrTitle"/>
          </p:nvPr>
        </p:nvSpPr>
        <p:spPr>
          <a:xfrm>
            <a:off x="3341262" y="1991045"/>
            <a:ext cx="2617190" cy="424732"/>
          </a:xfrm>
          <a:prstGeom prst="rect">
            <a:avLst/>
          </a:prstGeom>
        </p:spPr>
        <p:txBody>
          <a:bodyPr wrap="none">
            <a:spAutoFit/>
          </a:bodyPr>
          <a:lstStyle/>
          <a:p>
            <a:r>
              <a:rPr lang="en-US" sz="2400" b="1">
                <a:solidFill>
                  <a:srgbClr val="3505BB"/>
                </a:solidFill>
                <a:latin typeface="+mn-lt"/>
              </a:rPr>
              <a:t>Fund Development</a:t>
            </a:r>
          </a:p>
        </p:txBody>
      </p:sp>
      <p:sp>
        <p:nvSpPr>
          <p:cNvPr id="3" name="Subtitle 6">
            <a:extLst>
              <a:ext uri="{FF2B5EF4-FFF2-40B4-BE49-F238E27FC236}">
                <a16:creationId xmlns:a16="http://schemas.microsoft.com/office/drawing/2014/main" id="{DB8A1732-032D-C1A7-FF2D-0B4E212309D2}"/>
              </a:ext>
            </a:extLst>
          </p:cNvPr>
          <p:cNvSpPr txBox="1">
            <a:spLocks/>
          </p:cNvSpPr>
          <p:nvPr/>
        </p:nvSpPr>
        <p:spPr>
          <a:xfrm>
            <a:off x="3652717" y="5301312"/>
            <a:ext cx="1719830" cy="424732"/>
          </a:xfrm>
          <a:prstGeom prst="rect">
            <a:avLst/>
          </a:prstGeom>
        </p:spPr>
        <p:txBody>
          <a:bodyPr vert="horz" wrap="non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b="1">
                <a:solidFill>
                  <a:srgbClr val="3505BB"/>
                </a:solidFill>
              </a:rPr>
              <a:t>Unit Service</a:t>
            </a:r>
          </a:p>
        </p:txBody>
      </p:sp>
    </p:spTree>
    <p:extLst>
      <p:ext uri="{BB962C8B-B14F-4D97-AF65-F5344CB8AC3E}">
        <p14:creationId xmlns:p14="http://schemas.microsoft.com/office/powerpoint/2010/main" val="217774519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a:extLst>
              <a:ext uri="{FF2B5EF4-FFF2-40B4-BE49-F238E27FC236}">
                <a16:creationId xmlns:a16="http://schemas.microsoft.com/office/drawing/2014/main" id="{41AA3638-EFF6-4304-BEFA-2950FAFE2018}"/>
              </a:ext>
            </a:extLst>
          </p:cNvPr>
          <p:cNvPicPr>
            <a:picLocks/>
          </p:cNvPicPr>
          <p:nvPr/>
        </p:nvPicPr>
        <p:blipFill rotWithShape="1">
          <a:blip r:embed="rId3">
            <a:extLst>
              <a:ext uri="{28A0092B-C50C-407E-A947-70E740481C1C}">
                <a14:useLocalDpi xmlns:a14="http://schemas.microsoft.com/office/drawing/2010/main" val="0"/>
              </a:ext>
            </a:extLst>
          </a:blip>
          <a:srcRect t="12219"/>
          <a:stretch/>
        </p:blipFill>
        <p:spPr>
          <a:xfrm>
            <a:off x="820271" y="1620382"/>
            <a:ext cx="7315200" cy="4619053"/>
          </a:xfrm>
          <a:prstGeom prst="rect">
            <a:avLst/>
          </a:prstGeom>
        </p:spPr>
      </p:pic>
      <p:sp>
        <p:nvSpPr>
          <p:cNvPr id="5" name="Title 1"/>
          <p:cNvSpPr txBox="1">
            <a:spLocks/>
          </p:cNvSpPr>
          <p:nvPr/>
        </p:nvSpPr>
        <p:spPr>
          <a:xfrm>
            <a:off x="155721" y="721440"/>
            <a:ext cx="4955034"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Standard District Organization</a:t>
            </a:r>
          </a:p>
        </p:txBody>
      </p:sp>
    </p:spTree>
    <p:extLst>
      <p:ext uri="{BB962C8B-B14F-4D97-AF65-F5344CB8AC3E}">
        <p14:creationId xmlns:p14="http://schemas.microsoft.com/office/powerpoint/2010/main" val="12445286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75">
          <a:extLst>
            <a:ext uri="{FF2B5EF4-FFF2-40B4-BE49-F238E27FC236}">
              <a16:creationId xmlns:a16="http://schemas.microsoft.com/office/drawing/2014/main" id="{B168B2D4-D36D-9F80-1C58-C19880067462}"/>
            </a:ext>
          </a:extLst>
        </p:cNvPr>
        <p:cNvGrpSpPr/>
        <p:nvPr/>
      </p:nvGrpSpPr>
      <p:grpSpPr>
        <a:xfrm>
          <a:off x="0" y="0"/>
          <a:ext cx="0" cy="0"/>
          <a:chOff x="0" y="0"/>
          <a:chExt cx="0" cy="0"/>
        </a:xfrm>
      </p:grpSpPr>
      <p:sp>
        <p:nvSpPr>
          <p:cNvPr id="176" name="Google Shape;176;p17">
            <a:extLst>
              <a:ext uri="{FF2B5EF4-FFF2-40B4-BE49-F238E27FC236}">
                <a16:creationId xmlns:a16="http://schemas.microsoft.com/office/drawing/2014/main" id="{1C4A480E-E585-D2B8-2125-F244C4AA330F}"/>
              </a:ext>
            </a:extLst>
          </p:cNvPr>
          <p:cNvSpPr txBox="1"/>
          <p:nvPr/>
        </p:nvSpPr>
        <p:spPr>
          <a:xfrm>
            <a:off x="0" y="4062984"/>
            <a:ext cx="9144000"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800" b="1">
                <a:solidFill>
                  <a:schemeClr val="dk1"/>
                </a:solidFill>
                <a:latin typeface="Calibri"/>
                <a:ea typeface="Calibri"/>
                <a:cs typeface="Calibri"/>
                <a:sym typeface="Calibri"/>
              </a:rPr>
              <a:t>10 Minute Break</a:t>
            </a:r>
            <a:endParaRPr sz="1200"/>
          </a:p>
        </p:txBody>
      </p:sp>
      <p:pic>
        <p:nvPicPr>
          <p:cNvPr id="177" name="Google Shape;177;p17">
            <a:extLst>
              <a:ext uri="{FF2B5EF4-FFF2-40B4-BE49-F238E27FC236}">
                <a16:creationId xmlns:a16="http://schemas.microsoft.com/office/drawing/2014/main" id="{0F9482BC-2EA7-2864-E094-84135C587C60}"/>
              </a:ext>
            </a:extLst>
          </p:cNvPr>
          <p:cNvPicPr preferRelativeResize="0"/>
          <p:nvPr/>
        </p:nvPicPr>
        <p:blipFill rotWithShape="1">
          <a:blip r:embed="rId3">
            <a:alphaModFix/>
          </a:blip>
          <a:srcRect/>
          <a:stretch/>
        </p:blipFill>
        <p:spPr>
          <a:xfrm>
            <a:off x="3962400" y="1725168"/>
            <a:ext cx="1219200" cy="2133600"/>
          </a:xfrm>
          <a:prstGeom prst="rect">
            <a:avLst/>
          </a:prstGeom>
          <a:noFill/>
          <a:ln>
            <a:noFill/>
          </a:ln>
        </p:spPr>
      </p:pic>
    </p:spTree>
    <p:extLst>
      <p:ext uri="{BB962C8B-B14F-4D97-AF65-F5344CB8AC3E}">
        <p14:creationId xmlns:p14="http://schemas.microsoft.com/office/powerpoint/2010/main" val="373688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17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a:extLst>
            <a:ext uri="{FF2B5EF4-FFF2-40B4-BE49-F238E27FC236}">
              <a16:creationId xmlns:a16="http://schemas.microsoft.com/office/drawing/2014/main" id="{991B6AAA-65FF-0E03-2AB0-67AAC02E2D83}"/>
            </a:ext>
          </a:extLst>
        </p:cNvPr>
        <p:cNvGrpSpPr/>
        <p:nvPr/>
      </p:nvGrpSpPr>
      <p:grpSpPr>
        <a:xfrm>
          <a:off x="0" y="0"/>
          <a:ext cx="0" cy="0"/>
          <a:chOff x="0" y="0"/>
          <a:chExt cx="0" cy="0"/>
        </a:xfrm>
      </p:grpSpPr>
      <p:sp>
        <p:nvSpPr>
          <p:cNvPr id="73" name="Google Shape;73;p5">
            <a:extLst>
              <a:ext uri="{FF2B5EF4-FFF2-40B4-BE49-F238E27FC236}">
                <a16:creationId xmlns:a16="http://schemas.microsoft.com/office/drawing/2014/main" id="{93F937DF-7700-CADE-A608-D355060F46B5}"/>
              </a:ext>
            </a:extLst>
          </p:cNvPr>
          <p:cNvSpPr txBox="1"/>
          <p:nvPr/>
        </p:nvSpPr>
        <p:spPr>
          <a:xfrm>
            <a:off x="337507" y="357871"/>
            <a:ext cx="3243894"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dirty="0">
                <a:solidFill>
                  <a:schemeClr val="dk1"/>
                </a:solidFill>
                <a:latin typeface="Calibri"/>
                <a:ea typeface="Calibri"/>
                <a:cs typeface="Calibri"/>
                <a:sym typeface="Calibri"/>
              </a:rPr>
              <a:t>Our </a:t>
            </a:r>
            <a:r>
              <a:rPr lang="en-US" sz="3600" b="1" dirty="0">
                <a:solidFill>
                  <a:schemeClr val="dk1"/>
                </a:solidFill>
                <a:latin typeface="Calibri"/>
                <a:ea typeface="Calibri"/>
                <a:cs typeface="Calibri"/>
                <a:sym typeface="Calibri"/>
              </a:rPr>
              <a:t>Objective</a:t>
            </a:r>
            <a:r>
              <a:rPr lang="en-US" sz="3600" b="1" i="0" u="none" strike="noStrike" cap="none" dirty="0">
                <a:solidFill>
                  <a:schemeClr val="dk1"/>
                </a:solidFill>
                <a:latin typeface="Calibri"/>
                <a:ea typeface="Calibri"/>
                <a:cs typeface="Calibri"/>
                <a:sym typeface="Calibri"/>
              </a:rPr>
              <a:t>s</a:t>
            </a:r>
            <a:endParaRPr sz="1200" dirty="0"/>
          </a:p>
        </p:txBody>
      </p:sp>
      <p:sp>
        <p:nvSpPr>
          <p:cNvPr id="2" name="TextBox 1">
            <a:extLst>
              <a:ext uri="{FF2B5EF4-FFF2-40B4-BE49-F238E27FC236}">
                <a16:creationId xmlns:a16="http://schemas.microsoft.com/office/drawing/2014/main" id="{14EC852A-217A-E2A7-D042-8FC2EEE0977B}"/>
              </a:ext>
            </a:extLst>
          </p:cNvPr>
          <p:cNvSpPr txBox="1"/>
          <p:nvPr/>
        </p:nvSpPr>
        <p:spPr>
          <a:xfrm>
            <a:off x="1959454" y="1859340"/>
            <a:ext cx="6078436" cy="1569660"/>
          </a:xfrm>
          <a:prstGeom prst="rect">
            <a:avLst/>
          </a:prstGeom>
          <a:noFill/>
        </p:spPr>
        <p:txBody>
          <a:bodyPr wrap="square" rtlCol="0">
            <a:spAutoFit/>
          </a:bodyPr>
          <a:lstStyle/>
          <a:p>
            <a:pPr marL="457200" indent="-457200" algn="l">
              <a:buFont typeface="Arial" panose="020B0604020202020204" pitchFamily="34" charset="0"/>
              <a:buChar char="•"/>
            </a:pPr>
            <a:r>
              <a:rPr lang="en-US" sz="3200" b="1" dirty="0">
                <a:effectLst/>
                <a:latin typeface="+mn-lt"/>
              </a:rPr>
              <a:t>Membership retention</a:t>
            </a:r>
          </a:p>
          <a:p>
            <a:pPr marL="457200" indent="-457200" algn="l">
              <a:buFont typeface="Arial" panose="020B0604020202020204" pitchFamily="34" charset="0"/>
              <a:buChar char="•"/>
            </a:pPr>
            <a:r>
              <a:rPr lang="en-US" sz="3200" b="1" dirty="0"/>
              <a:t>M</a:t>
            </a:r>
            <a:r>
              <a:rPr lang="en-US" sz="3200" b="1" dirty="0">
                <a:effectLst/>
                <a:latin typeface="+mn-lt"/>
              </a:rPr>
              <a:t>embership growth</a:t>
            </a:r>
          </a:p>
          <a:p>
            <a:pPr algn="l"/>
            <a:endParaRPr lang="en-US" sz="3200" b="0" i="0" dirty="0">
              <a:solidFill>
                <a:srgbClr val="000000"/>
              </a:solidFill>
              <a:effectLst/>
              <a:latin typeface="+mn-lt"/>
            </a:endParaRPr>
          </a:p>
        </p:txBody>
      </p:sp>
      <p:pic>
        <p:nvPicPr>
          <p:cNvPr id="1026" name="Picture 2">
            <a:extLst>
              <a:ext uri="{FF2B5EF4-FFF2-40B4-BE49-F238E27FC236}">
                <a16:creationId xmlns:a16="http://schemas.microsoft.com/office/drawing/2014/main" id="{ED385B21-433E-EE47-EEDC-8BFD7E4766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2950" y="3670300"/>
            <a:ext cx="2578099" cy="257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156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3277393" y="2569764"/>
            <a:ext cx="2589213" cy="2589213"/>
          </a:xfrm>
          <a:prstGeom prst="rect">
            <a:avLst/>
          </a:prstGeom>
        </p:spPr>
      </p:pic>
      <p:sp>
        <p:nvSpPr>
          <p:cNvPr id="5" name="Title 1"/>
          <p:cNvSpPr txBox="1">
            <a:spLocks/>
          </p:cNvSpPr>
          <p:nvPr/>
        </p:nvSpPr>
        <p:spPr>
          <a:xfrm>
            <a:off x="344530" y="636706"/>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The District Commissioner</a:t>
            </a:r>
          </a:p>
        </p:txBody>
      </p:sp>
    </p:spTree>
    <p:extLst>
      <p:ext uri="{BB962C8B-B14F-4D97-AF65-F5344CB8AC3E}">
        <p14:creationId xmlns:p14="http://schemas.microsoft.com/office/powerpoint/2010/main" val="2273862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sp>
        <p:nvSpPr>
          <p:cNvPr id="5" name="Title 1"/>
          <p:cNvSpPr txBox="1">
            <a:spLocks/>
          </p:cNvSpPr>
          <p:nvPr/>
        </p:nvSpPr>
        <p:spPr>
          <a:xfrm>
            <a:off x="215537" y="1059180"/>
            <a:ext cx="5072342"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District Commissioner’s Role</a:t>
            </a:r>
          </a:p>
        </p:txBody>
      </p:sp>
      <p:pic>
        <p:nvPicPr>
          <p:cNvPr id="7" name="Picture 6">
            <a:extLst>
              <a:ext uri="{FF2B5EF4-FFF2-40B4-BE49-F238E27FC236}">
                <a16:creationId xmlns:a16="http://schemas.microsoft.com/office/drawing/2014/main" id="{9F0805CC-0D79-2D8E-9E89-646D8D2189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2324" y="2168442"/>
            <a:ext cx="6499351" cy="3567195"/>
          </a:xfrm>
          <a:prstGeom prst="rect">
            <a:avLst/>
          </a:prstGeom>
          <a:ln>
            <a:solidFill>
              <a:schemeClr val="accent1"/>
            </a:solidFill>
          </a:ln>
        </p:spPr>
      </p:pic>
    </p:spTree>
    <p:extLst>
      <p:ext uri="{BB962C8B-B14F-4D97-AF65-F5344CB8AC3E}">
        <p14:creationId xmlns:p14="http://schemas.microsoft.com/office/powerpoint/2010/main" val="8161514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descr="F:\BSA\Key 3.png"/>
          <p:cNvPicPr>
            <a:picLocks noGrp="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914400" y="1600200"/>
            <a:ext cx="3486592" cy="2408536"/>
          </a:xfrm>
          <a:prstGeom prst="rect">
            <a:avLst/>
          </a:prstGeom>
          <a:noFill/>
          <a:ln>
            <a:solidFill>
              <a:schemeClr val="accent1"/>
            </a:solidFill>
          </a:ln>
        </p:spPr>
      </p:pic>
      <p:pic>
        <p:nvPicPr>
          <p:cNvPr id="5" name="Picture 4"/>
          <p:cNvPicPr/>
          <p:nvPr/>
        </p:nvPicPr>
        <p:blipFill>
          <a:blip r:embed="rId4" cstate="print">
            <a:extLst>
              <a:ext uri="{28A0092B-C50C-407E-A947-70E740481C1C}">
                <a14:useLocalDpi xmlns:a14="http://schemas.microsoft.com/office/drawing/2010/main" val="0"/>
              </a:ext>
            </a:extLst>
          </a:blip>
          <a:srcRect/>
          <a:stretch/>
        </p:blipFill>
        <p:spPr bwMode="auto">
          <a:xfrm rot="5400000">
            <a:off x="5157079" y="2669888"/>
            <a:ext cx="2959326" cy="2375992"/>
          </a:xfrm>
          <a:prstGeom prst="rect">
            <a:avLst/>
          </a:prstGeom>
          <a:noFill/>
          <a:ln>
            <a:solidFill>
              <a:schemeClr val="accent1"/>
            </a:solidFill>
          </a:ln>
        </p:spPr>
      </p:pic>
      <p:sp>
        <p:nvSpPr>
          <p:cNvPr id="6" name="TextBox 5"/>
          <p:cNvSpPr txBox="1"/>
          <p:nvPr/>
        </p:nvSpPr>
        <p:spPr>
          <a:xfrm>
            <a:off x="1199092" y="4194185"/>
            <a:ext cx="2917208" cy="584775"/>
          </a:xfrm>
          <a:prstGeom prst="rect">
            <a:avLst/>
          </a:prstGeom>
          <a:noFill/>
        </p:spPr>
        <p:txBody>
          <a:bodyPr wrap="square" rtlCol="0">
            <a:spAutoFit/>
          </a:bodyPr>
          <a:lstStyle/>
          <a:p>
            <a:r>
              <a:rPr lang="en-US" sz="3200" b="1">
                <a:cs typeface="Arial" panose="020B0604020202020204" pitchFamily="34" charset="0"/>
              </a:rPr>
              <a:t>Responsibilities</a:t>
            </a:r>
          </a:p>
        </p:txBody>
      </p:sp>
      <p:sp>
        <p:nvSpPr>
          <p:cNvPr id="7" name="TextBox 6"/>
          <p:cNvSpPr txBox="1"/>
          <p:nvPr/>
        </p:nvSpPr>
        <p:spPr>
          <a:xfrm>
            <a:off x="5923471" y="1731388"/>
            <a:ext cx="1426541" cy="584775"/>
          </a:xfrm>
          <a:prstGeom prst="rect">
            <a:avLst/>
          </a:prstGeom>
          <a:noFill/>
        </p:spPr>
        <p:txBody>
          <a:bodyPr wrap="square" rtlCol="0">
            <a:spAutoFit/>
          </a:bodyPr>
          <a:lstStyle/>
          <a:p>
            <a:pPr algn="ctr"/>
            <a:r>
              <a:rPr lang="en-US" sz="3200" b="1">
                <a:cs typeface="Arial" panose="020B0604020202020204" pitchFamily="34" charset="0"/>
              </a:rPr>
              <a:t>Roles</a:t>
            </a:r>
            <a:r>
              <a:rPr lang="en-US" sz="2800" b="1">
                <a:cs typeface="Arial" panose="020B0604020202020204" pitchFamily="34" charset="0"/>
              </a:rPr>
              <a:t> </a:t>
            </a:r>
          </a:p>
        </p:txBody>
      </p:sp>
    </p:spTree>
    <p:extLst>
      <p:ext uri="{BB962C8B-B14F-4D97-AF65-F5344CB8AC3E}">
        <p14:creationId xmlns:p14="http://schemas.microsoft.com/office/powerpoint/2010/main" val="1108902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6" name="Content Placeholder 3"/>
          <p:cNvPicPr>
            <a:picLocks noGrp="1"/>
          </p:cNvPicPr>
          <p:nvPr>
            <p:ph idx="4294967295"/>
          </p:nvPr>
        </p:nvPicPr>
        <p:blipFill>
          <a:blip r:embed="rId3"/>
          <a:stretch>
            <a:fillRect/>
          </a:stretch>
        </p:blipFill>
        <p:spPr>
          <a:xfrm>
            <a:off x="5593976" y="2346722"/>
            <a:ext cx="2864224" cy="2555478"/>
          </a:xfrm>
          <a:prstGeom prst="rect">
            <a:avLst/>
          </a:prstGeom>
        </p:spPr>
      </p:pic>
      <p:sp>
        <p:nvSpPr>
          <p:cNvPr id="4" name="Title 1"/>
          <p:cNvSpPr txBox="1">
            <a:spLocks/>
          </p:cNvSpPr>
          <p:nvPr/>
        </p:nvSpPr>
        <p:spPr>
          <a:xfrm>
            <a:off x="134856" y="767478"/>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Recruiting New Commissioners</a:t>
            </a:r>
          </a:p>
        </p:txBody>
      </p:sp>
      <p:pic>
        <p:nvPicPr>
          <p:cNvPr id="5" name="Picture 4"/>
          <p:cNvPicPr>
            <a:picLocks noChangeAspect="1"/>
          </p:cNvPicPr>
          <p:nvPr/>
        </p:nvPicPr>
        <p:blipFill>
          <a:blip r:embed="rId4"/>
          <a:stretch>
            <a:fillRect/>
          </a:stretch>
        </p:blipFill>
        <p:spPr>
          <a:xfrm>
            <a:off x="538267" y="2346722"/>
            <a:ext cx="4768217" cy="2911078"/>
          </a:xfrm>
          <a:prstGeom prst="rect">
            <a:avLst/>
          </a:prstGeom>
          <a:ln>
            <a:solidFill>
              <a:schemeClr val="accent1"/>
            </a:solidFill>
          </a:ln>
        </p:spPr>
      </p:pic>
    </p:spTree>
    <p:extLst>
      <p:ext uri="{BB962C8B-B14F-4D97-AF65-F5344CB8AC3E}">
        <p14:creationId xmlns:p14="http://schemas.microsoft.com/office/powerpoint/2010/main" val="187882643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a:extLst>
              <a:ext uri="{FF2B5EF4-FFF2-40B4-BE49-F238E27FC236}">
                <a16:creationId xmlns:a16="http://schemas.microsoft.com/office/drawing/2014/main" id="{A8AFB5AD-44D1-4782-BA4E-0F20BD8436A5}"/>
              </a:ext>
            </a:extLst>
          </p:cNvPr>
          <p:cNvPicPr>
            <a:picLocks noGrp="1"/>
          </p:cNvPicPr>
          <p:nvPr>
            <p:ph idx="4294967295"/>
          </p:nvPr>
        </p:nvPicPr>
        <p:blipFill>
          <a:blip r:embed="rId3"/>
          <a:stretch>
            <a:fillRect/>
          </a:stretch>
        </p:blipFill>
        <p:spPr>
          <a:xfrm>
            <a:off x="2322699" y="2348706"/>
            <a:ext cx="4400829" cy="2909094"/>
          </a:xfrm>
          <a:prstGeom prst="rect">
            <a:avLst/>
          </a:prstGeom>
        </p:spPr>
      </p:pic>
      <p:sp>
        <p:nvSpPr>
          <p:cNvPr id="5" name="Title 1"/>
          <p:cNvSpPr txBox="1">
            <a:spLocks/>
          </p:cNvSpPr>
          <p:nvPr/>
        </p:nvSpPr>
        <p:spPr>
          <a:xfrm>
            <a:off x="282772" y="504667"/>
            <a:ext cx="4567016"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Training Commissioners: Why</a:t>
            </a:r>
          </a:p>
        </p:txBody>
      </p:sp>
    </p:spTree>
    <p:extLst>
      <p:ext uri="{BB962C8B-B14F-4D97-AF65-F5344CB8AC3E}">
        <p14:creationId xmlns:p14="http://schemas.microsoft.com/office/powerpoint/2010/main" val="41163715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descr="A close up of a couple of street signs on a pole&#10;&#10;Description generated with very high confidence">
            <a:extLst>
              <a:ext uri="{FF2B5EF4-FFF2-40B4-BE49-F238E27FC236}">
                <a16:creationId xmlns:a16="http://schemas.microsoft.com/office/drawing/2014/main" id="{D3A15916-B735-4697-AF62-5BD679EDE3E7}"/>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218765" y="2085975"/>
            <a:ext cx="4032250" cy="3171825"/>
          </a:xfrm>
          <a:prstGeom prst="rect">
            <a:avLst/>
          </a:prstGeom>
          <a:ln>
            <a:solidFill>
              <a:schemeClr val="accent1"/>
            </a:solidFill>
          </a:ln>
        </p:spPr>
      </p:pic>
      <p:sp>
        <p:nvSpPr>
          <p:cNvPr id="5" name="Title 1"/>
          <p:cNvSpPr txBox="1">
            <a:spLocks/>
          </p:cNvSpPr>
          <p:nvPr/>
        </p:nvSpPr>
        <p:spPr>
          <a:xfrm>
            <a:off x="344531" y="504667"/>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Guiding Commissioners</a:t>
            </a:r>
          </a:p>
        </p:txBody>
      </p:sp>
    </p:spTree>
    <p:extLst>
      <p:ext uri="{BB962C8B-B14F-4D97-AF65-F5344CB8AC3E}">
        <p14:creationId xmlns:p14="http://schemas.microsoft.com/office/powerpoint/2010/main" val="300087252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descr="A clock in the middle of a watch&#10;&#10;Description generated with very high confidence">
            <a:extLst>
              <a:ext uri="{FF2B5EF4-FFF2-40B4-BE49-F238E27FC236}">
                <a16:creationId xmlns:a16="http://schemas.microsoft.com/office/drawing/2014/main" id="{9704229E-279C-454A-9BF3-A2BD6E582702}"/>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117319" y="2493645"/>
            <a:ext cx="4651375" cy="3305175"/>
          </a:xfrm>
          <a:prstGeom prst="rect">
            <a:avLst/>
          </a:prstGeom>
        </p:spPr>
      </p:pic>
      <p:sp>
        <p:nvSpPr>
          <p:cNvPr id="5" name="Title 1"/>
          <p:cNvSpPr txBox="1">
            <a:spLocks/>
          </p:cNvSpPr>
          <p:nvPr/>
        </p:nvSpPr>
        <p:spPr>
          <a:xfrm>
            <a:off x="439336" y="721440"/>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Evaluating Commissioners</a:t>
            </a:r>
          </a:p>
        </p:txBody>
      </p:sp>
    </p:spTree>
    <p:extLst>
      <p:ext uri="{BB962C8B-B14F-4D97-AF65-F5344CB8AC3E}">
        <p14:creationId xmlns:p14="http://schemas.microsoft.com/office/powerpoint/2010/main" val="413026642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3225800" y="2751391"/>
            <a:ext cx="2692400" cy="2692400"/>
          </a:xfrm>
          <a:prstGeom prst="rect">
            <a:avLst/>
          </a:prstGeom>
        </p:spPr>
      </p:pic>
      <p:sp>
        <p:nvSpPr>
          <p:cNvPr id="5" name="Title 1"/>
          <p:cNvSpPr txBox="1">
            <a:spLocks/>
          </p:cNvSpPr>
          <p:nvPr/>
        </p:nvSpPr>
        <p:spPr>
          <a:xfrm>
            <a:off x="319462" y="721440"/>
            <a:ext cx="6212610"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Role of the </a:t>
            </a:r>
          </a:p>
          <a:p>
            <a:pPr algn="l"/>
            <a:r>
              <a:rPr lang="en-US" sz="3600"/>
              <a:t>Assistant District Commissioner</a:t>
            </a:r>
          </a:p>
        </p:txBody>
      </p:sp>
    </p:spTree>
    <p:extLst>
      <p:ext uri="{BB962C8B-B14F-4D97-AF65-F5344CB8AC3E}">
        <p14:creationId xmlns:p14="http://schemas.microsoft.com/office/powerpoint/2010/main" val="17210860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a:xfrm>
            <a:off x="1143000" y="1699022"/>
            <a:ext cx="6858000" cy="432921"/>
          </a:xfrm>
        </p:spPr>
        <p:txBody>
          <a:bodyPr>
            <a:normAutofit fontScale="90000"/>
          </a:bodyPr>
          <a:lstStyle/>
          <a:p>
            <a:r>
              <a:rPr lang="en-US"/>
              <a:t> </a:t>
            </a:r>
          </a:p>
        </p:txBody>
      </p:sp>
      <p:sp>
        <p:nvSpPr>
          <p:cNvPr id="5" name="Subtitle 4"/>
          <p:cNvSpPr txBox="1">
            <a:spLocks noGrp="1"/>
          </p:cNvSpPr>
          <p:nvPr>
            <p:ph type="subTitle" idx="1"/>
          </p:nvPr>
        </p:nvSpPr>
        <p:spPr>
          <a:xfrm>
            <a:off x="6239435" y="2834537"/>
            <a:ext cx="2345488" cy="2544286"/>
          </a:xfrm>
          <a:prstGeom prst="rect">
            <a:avLst/>
          </a:prstGeom>
          <a:noFill/>
        </p:spPr>
        <p:txBody>
          <a:bodyPr wrap="square" rtlCol="0">
            <a:spAutoFit/>
          </a:bodyPr>
          <a:lstStyle/>
          <a:p>
            <a:pPr algn="l"/>
            <a:r>
              <a:rPr lang="en-US" sz="2800" b="1"/>
              <a:t>Recruit</a:t>
            </a:r>
          </a:p>
          <a:p>
            <a:pPr algn="l"/>
            <a:r>
              <a:rPr lang="en-US" sz="2800" b="1"/>
              <a:t>Teach</a:t>
            </a:r>
          </a:p>
          <a:p>
            <a:pPr algn="l"/>
            <a:r>
              <a:rPr lang="en-US" sz="2800" b="1"/>
              <a:t>Listen</a:t>
            </a:r>
          </a:p>
          <a:p>
            <a:pPr algn="l"/>
            <a:r>
              <a:rPr lang="en-US" sz="2800" b="1"/>
              <a:t>Coach</a:t>
            </a:r>
          </a:p>
          <a:p>
            <a:pPr algn="l"/>
            <a:r>
              <a:rPr lang="en-US" sz="2800" b="1"/>
              <a:t>Recognize</a:t>
            </a:r>
            <a:endParaRPr lang="en-US" sz="3300" b="1"/>
          </a:p>
        </p:txBody>
      </p:sp>
      <p:pic>
        <p:nvPicPr>
          <p:cNvPr id="4" name="Content Placeholder 3">
            <a:extLst>
              <a:ext uri="{FF2B5EF4-FFF2-40B4-BE49-F238E27FC236}">
                <a16:creationId xmlns:a16="http://schemas.microsoft.com/office/drawing/2014/main" id="{7673E7DE-DCEA-7340-A6B4-1971AB27DD45}"/>
              </a:ext>
            </a:extLst>
          </p:cNvPr>
          <p:cNvPicPr>
            <a:picLocks noGrp="1" noChangeAspect="1"/>
          </p:cNvPicPr>
          <p:nvPr>
            <p:ph idx="4294967295"/>
          </p:nvPr>
        </p:nvPicPr>
        <p:blipFill rotWithShape="1">
          <a:blip r:embed="rId3" cstate="print">
            <a:extLst>
              <a:ext uri="{28A0092B-C50C-407E-A947-70E740481C1C}">
                <a14:useLocalDpi xmlns:a14="http://schemas.microsoft.com/office/drawing/2010/main" val="0"/>
              </a:ext>
            </a:extLst>
          </a:blip>
          <a:srcRect t="28657"/>
          <a:stretch/>
        </p:blipFill>
        <p:spPr>
          <a:xfrm>
            <a:off x="732709" y="2667444"/>
            <a:ext cx="5049526" cy="3053734"/>
          </a:xfrm>
          <a:prstGeom prst="rect">
            <a:avLst/>
          </a:prstGeom>
          <a:ln>
            <a:solidFill>
              <a:schemeClr val="accent1"/>
            </a:solidFill>
          </a:ln>
        </p:spPr>
      </p:pic>
      <p:sp>
        <p:nvSpPr>
          <p:cNvPr id="6" name="Title 1"/>
          <p:cNvSpPr txBox="1">
            <a:spLocks/>
          </p:cNvSpPr>
          <p:nvPr/>
        </p:nvSpPr>
        <p:spPr>
          <a:xfrm>
            <a:off x="193508" y="697911"/>
            <a:ext cx="7092616" cy="75951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Responsibilities of </a:t>
            </a:r>
          </a:p>
          <a:p>
            <a:pPr algn="l"/>
            <a:r>
              <a:rPr lang="en-US" sz="3600"/>
              <a:t>an Assistant District Commissioner</a:t>
            </a:r>
          </a:p>
        </p:txBody>
      </p:sp>
    </p:spTree>
    <p:extLst>
      <p:ext uri="{BB962C8B-B14F-4D97-AF65-F5344CB8AC3E}">
        <p14:creationId xmlns:p14="http://schemas.microsoft.com/office/powerpoint/2010/main" val="137667914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sp>
        <p:nvSpPr>
          <p:cNvPr id="5" name="Title 1"/>
          <p:cNvSpPr txBox="1">
            <a:spLocks/>
          </p:cNvSpPr>
          <p:nvPr/>
        </p:nvSpPr>
        <p:spPr>
          <a:xfrm>
            <a:off x="215538" y="395416"/>
            <a:ext cx="4227469" cy="114118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Invite New Commissioners</a:t>
            </a:r>
          </a:p>
        </p:txBody>
      </p:sp>
      <p:pic>
        <p:nvPicPr>
          <p:cNvPr id="7" name="Picture 6">
            <a:extLst>
              <a:ext uri="{FF2B5EF4-FFF2-40B4-BE49-F238E27FC236}">
                <a16:creationId xmlns:a16="http://schemas.microsoft.com/office/drawing/2014/main" id="{EB81DADE-E239-BBD2-D37D-9AAEA157BCE2}"/>
              </a:ext>
            </a:extLst>
          </p:cNvPr>
          <p:cNvPicPr>
            <a:picLocks noChangeAspect="1"/>
          </p:cNvPicPr>
          <p:nvPr/>
        </p:nvPicPr>
        <p:blipFill>
          <a:blip r:embed="rId3"/>
          <a:stretch>
            <a:fillRect/>
          </a:stretch>
        </p:blipFill>
        <p:spPr>
          <a:xfrm>
            <a:off x="1823376" y="2084415"/>
            <a:ext cx="5497247" cy="3760331"/>
          </a:xfrm>
          <a:prstGeom prst="rect">
            <a:avLst/>
          </a:prstGeom>
          <a:ln>
            <a:solidFill>
              <a:schemeClr val="accent1"/>
            </a:solidFill>
          </a:ln>
        </p:spPr>
      </p:pic>
    </p:spTree>
    <p:extLst>
      <p:ext uri="{BB962C8B-B14F-4D97-AF65-F5344CB8AC3E}">
        <p14:creationId xmlns:p14="http://schemas.microsoft.com/office/powerpoint/2010/main" val="42641883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3"/>
          <p:cNvSpPr txBox="1">
            <a:spLocks noChangeArrowheads="1"/>
          </p:cNvSpPr>
          <p:nvPr/>
        </p:nvSpPr>
        <p:spPr bwMode="auto">
          <a:xfrm>
            <a:off x="2062655" y="1057920"/>
            <a:ext cx="50186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685800">
              <a:spcBef>
                <a:spcPct val="0"/>
              </a:spcBef>
              <a:buNone/>
              <a:defRPr/>
            </a:pPr>
            <a:r>
              <a:rPr lang="en-US" altLang="en-US" sz="3600" b="1" dirty="0">
                <a:solidFill>
                  <a:srgbClr val="000000"/>
                </a:solidFill>
                <a:ea typeface="Calibri" panose="020F0502020204030204" pitchFamily="34" charset="0"/>
                <a:cs typeface="Times New Roman" panose="02020603050405020304" pitchFamily="18" charset="0"/>
              </a:rPr>
              <a:t>Commissioner Culture</a:t>
            </a:r>
          </a:p>
        </p:txBody>
      </p:sp>
      <p:pic>
        <p:nvPicPr>
          <p:cNvPr id="3" name="Picture 2">
            <a:extLst>
              <a:ext uri="{FF2B5EF4-FFF2-40B4-BE49-F238E27FC236}">
                <a16:creationId xmlns:a16="http://schemas.microsoft.com/office/drawing/2014/main" id="{E03A2AB8-5EC1-AC26-657D-83E1FD95B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7461" y="1995591"/>
            <a:ext cx="3409078" cy="3409078"/>
          </a:xfrm>
          <a:prstGeom prst="rect">
            <a:avLst/>
          </a:prstGeom>
        </p:spPr>
      </p:pic>
    </p:spTree>
    <p:extLst>
      <p:ext uri="{BB962C8B-B14F-4D97-AF65-F5344CB8AC3E}">
        <p14:creationId xmlns:p14="http://schemas.microsoft.com/office/powerpoint/2010/main" val="22415010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sp>
        <p:nvSpPr>
          <p:cNvPr id="5" name="Title 1"/>
          <p:cNvSpPr txBox="1">
            <a:spLocks/>
          </p:cNvSpPr>
          <p:nvPr/>
        </p:nvSpPr>
        <p:spPr>
          <a:xfrm>
            <a:off x="148303" y="585522"/>
            <a:ext cx="4227469" cy="477917"/>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Teach Commissioners</a:t>
            </a:r>
          </a:p>
        </p:txBody>
      </p:sp>
      <p:pic>
        <p:nvPicPr>
          <p:cNvPr id="7" name="Picture 6">
            <a:extLst>
              <a:ext uri="{FF2B5EF4-FFF2-40B4-BE49-F238E27FC236}">
                <a16:creationId xmlns:a16="http://schemas.microsoft.com/office/drawing/2014/main" id="{6E9238A2-5C6C-4344-6605-CD932BC234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16893" y="1810009"/>
            <a:ext cx="5290751" cy="3584057"/>
          </a:xfrm>
          <a:prstGeom prst="rect">
            <a:avLst/>
          </a:prstGeom>
          <a:ln>
            <a:solidFill>
              <a:schemeClr val="accent1"/>
            </a:solidFill>
          </a:ln>
        </p:spPr>
      </p:pic>
    </p:spTree>
    <p:extLst>
      <p:ext uri="{BB962C8B-B14F-4D97-AF65-F5344CB8AC3E}">
        <p14:creationId xmlns:p14="http://schemas.microsoft.com/office/powerpoint/2010/main" val="23771964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sp>
        <p:nvSpPr>
          <p:cNvPr id="5" name="Title 1"/>
          <p:cNvSpPr txBox="1">
            <a:spLocks/>
          </p:cNvSpPr>
          <p:nvPr/>
        </p:nvSpPr>
        <p:spPr>
          <a:xfrm>
            <a:off x="286179" y="646888"/>
            <a:ext cx="3936110"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Listen to Commissioners</a:t>
            </a:r>
          </a:p>
        </p:txBody>
      </p:sp>
      <p:pic>
        <p:nvPicPr>
          <p:cNvPr id="7" name="Picture 6">
            <a:extLst>
              <a:ext uri="{FF2B5EF4-FFF2-40B4-BE49-F238E27FC236}">
                <a16:creationId xmlns:a16="http://schemas.microsoft.com/office/drawing/2014/main" id="{36B73227-F7AC-1A21-1046-EB002CB159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6929" y="1740059"/>
            <a:ext cx="5030141" cy="3964666"/>
          </a:xfrm>
          <a:prstGeom prst="rect">
            <a:avLst/>
          </a:prstGeom>
          <a:ln>
            <a:solidFill>
              <a:schemeClr val="accent1"/>
            </a:solidFill>
          </a:ln>
        </p:spPr>
      </p:pic>
    </p:spTree>
    <p:extLst>
      <p:ext uri="{BB962C8B-B14F-4D97-AF65-F5344CB8AC3E}">
        <p14:creationId xmlns:p14="http://schemas.microsoft.com/office/powerpoint/2010/main" val="212925084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sp>
        <p:nvSpPr>
          <p:cNvPr id="5" name="Title 1"/>
          <p:cNvSpPr txBox="1">
            <a:spLocks/>
          </p:cNvSpPr>
          <p:nvPr/>
        </p:nvSpPr>
        <p:spPr>
          <a:xfrm>
            <a:off x="344531" y="591606"/>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Coach Commissioners</a:t>
            </a:r>
          </a:p>
        </p:txBody>
      </p:sp>
      <p:pic>
        <p:nvPicPr>
          <p:cNvPr id="7" name="Picture 6">
            <a:extLst>
              <a:ext uri="{FF2B5EF4-FFF2-40B4-BE49-F238E27FC236}">
                <a16:creationId xmlns:a16="http://schemas.microsoft.com/office/drawing/2014/main" id="{4229E70A-A0AC-5F65-78C0-62D6F13100AC}"/>
              </a:ext>
            </a:extLst>
          </p:cNvPr>
          <p:cNvPicPr>
            <a:picLocks noChangeAspect="1"/>
          </p:cNvPicPr>
          <p:nvPr/>
        </p:nvPicPr>
        <p:blipFill>
          <a:blip r:embed="rId3"/>
          <a:stretch>
            <a:fillRect/>
          </a:stretch>
        </p:blipFill>
        <p:spPr>
          <a:xfrm>
            <a:off x="2060068" y="1600200"/>
            <a:ext cx="5023863" cy="4238884"/>
          </a:xfrm>
          <a:prstGeom prst="rect">
            <a:avLst/>
          </a:prstGeom>
          <a:ln>
            <a:solidFill>
              <a:schemeClr val="accent1"/>
            </a:solidFill>
          </a:ln>
        </p:spPr>
      </p:pic>
    </p:spTree>
    <p:extLst>
      <p:ext uri="{BB962C8B-B14F-4D97-AF65-F5344CB8AC3E}">
        <p14:creationId xmlns:p14="http://schemas.microsoft.com/office/powerpoint/2010/main" val="18526898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sp>
        <p:nvSpPr>
          <p:cNvPr id="5" name="Title 1"/>
          <p:cNvSpPr txBox="1">
            <a:spLocks/>
          </p:cNvSpPr>
          <p:nvPr/>
        </p:nvSpPr>
        <p:spPr>
          <a:xfrm>
            <a:off x="344531" y="564712"/>
            <a:ext cx="4227469"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Recognize Commissioners</a:t>
            </a:r>
          </a:p>
        </p:txBody>
      </p:sp>
      <p:pic>
        <p:nvPicPr>
          <p:cNvPr id="7" name="Picture 6">
            <a:extLst>
              <a:ext uri="{FF2B5EF4-FFF2-40B4-BE49-F238E27FC236}">
                <a16:creationId xmlns:a16="http://schemas.microsoft.com/office/drawing/2014/main" id="{5E83E87A-A353-08E7-78BC-87FCD5FF55EE}"/>
              </a:ext>
            </a:extLst>
          </p:cNvPr>
          <p:cNvPicPr>
            <a:picLocks noChangeAspect="1"/>
          </p:cNvPicPr>
          <p:nvPr/>
        </p:nvPicPr>
        <p:blipFill>
          <a:blip r:embed="rId3"/>
          <a:stretch>
            <a:fillRect/>
          </a:stretch>
        </p:blipFill>
        <p:spPr>
          <a:xfrm>
            <a:off x="1886914" y="1740059"/>
            <a:ext cx="5370171" cy="4091558"/>
          </a:xfrm>
          <a:prstGeom prst="rect">
            <a:avLst/>
          </a:prstGeom>
          <a:ln>
            <a:solidFill>
              <a:schemeClr val="accent1"/>
            </a:solidFill>
          </a:ln>
        </p:spPr>
      </p:pic>
    </p:spTree>
    <p:extLst>
      <p:ext uri="{BB962C8B-B14F-4D97-AF65-F5344CB8AC3E}">
        <p14:creationId xmlns:p14="http://schemas.microsoft.com/office/powerpoint/2010/main" val="16879182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descr="A picture containing drawing&#10;&#10;Description automatically generated">
            <a:extLst>
              <a:ext uri="{FF2B5EF4-FFF2-40B4-BE49-F238E27FC236}">
                <a16:creationId xmlns:a16="http://schemas.microsoft.com/office/drawing/2014/main" id="{7F66069E-A8B9-41AC-B9BA-ECBAA71C8BE3}"/>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706003" y="2101850"/>
            <a:ext cx="5999162" cy="3372193"/>
          </a:xfrm>
          <a:prstGeom prst="rect">
            <a:avLst/>
          </a:prstGeom>
          <a:ln>
            <a:solidFill>
              <a:schemeClr val="accent1"/>
            </a:solidFill>
          </a:ln>
        </p:spPr>
      </p:pic>
      <p:sp>
        <p:nvSpPr>
          <p:cNvPr id="5" name="Title 1"/>
          <p:cNvSpPr txBox="1">
            <a:spLocks/>
          </p:cNvSpPr>
          <p:nvPr/>
        </p:nvSpPr>
        <p:spPr>
          <a:xfrm>
            <a:off x="353339" y="664132"/>
            <a:ext cx="3854113"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ADC Responsibilities</a:t>
            </a:r>
          </a:p>
        </p:txBody>
      </p:sp>
    </p:spTree>
    <p:extLst>
      <p:ext uri="{BB962C8B-B14F-4D97-AF65-F5344CB8AC3E}">
        <p14:creationId xmlns:p14="http://schemas.microsoft.com/office/powerpoint/2010/main" val="15858680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p:cNvPicPr>
          <p:nvPr>
            <p:ph idx="4294967295"/>
          </p:nvPr>
        </p:nvPicPr>
        <p:blipFill>
          <a:blip r:embed="rId3">
            <a:extLst>
              <a:ext uri="{28A0092B-C50C-407E-A947-70E740481C1C}">
                <a14:useLocalDpi xmlns:a14="http://schemas.microsoft.com/office/drawing/2010/main" val="0"/>
              </a:ext>
            </a:extLst>
          </a:blip>
          <a:stretch>
            <a:fillRect/>
          </a:stretch>
        </p:blipFill>
        <p:spPr>
          <a:xfrm>
            <a:off x="2736885" y="2110722"/>
            <a:ext cx="3538537" cy="3244850"/>
          </a:xfrm>
          <a:prstGeom prst="rect">
            <a:avLst/>
          </a:prstGeom>
        </p:spPr>
      </p:pic>
      <p:sp>
        <p:nvSpPr>
          <p:cNvPr id="5" name="Title 1"/>
          <p:cNvSpPr txBox="1">
            <a:spLocks/>
          </p:cNvSpPr>
          <p:nvPr/>
        </p:nvSpPr>
        <p:spPr>
          <a:xfrm>
            <a:off x="278684" y="391008"/>
            <a:ext cx="4227469" cy="474352"/>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Geographically</a:t>
            </a:r>
          </a:p>
        </p:txBody>
      </p:sp>
    </p:spTree>
    <p:extLst>
      <p:ext uri="{BB962C8B-B14F-4D97-AF65-F5344CB8AC3E}">
        <p14:creationId xmlns:p14="http://schemas.microsoft.com/office/powerpoint/2010/main" val="233678692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0" y="1841500"/>
            <a:ext cx="1974850" cy="1973263"/>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02252" y="1946827"/>
            <a:ext cx="1525976" cy="1762517"/>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48631" y="1881980"/>
            <a:ext cx="1765880" cy="1765880"/>
          </a:xfrm>
          <a:prstGeom prst="rect">
            <a:avLst/>
          </a:prstGeom>
        </p:spPr>
      </p:pic>
      <p:pic>
        <p:nvPicPr>
          <p:cNvPr id="7" name="Picture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23669" y="3979293"/>
            <a:ext cx="1595184" cy="1595184"/>
          </a:xfrm>
          <a:prstGeom prst="rect">
            <a:avLst/>
          </a:prstGeom>
        </p:spPr>
      </p:pic>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802417" y="3815425"/>
            <a:ext cx="1331805" cy="1759052"/>
          </a:xfrm>
          <a:prstGeom prst="rect">
            <a:avLst/>
          </a:prstGeom>
        </p:spPr>
      </p:pic>
      <p:sp>
        <p:nvSpPr>
          <p:cNvPr id="9" name="Title 1"/>
          <p:cNvSpPr txBox="1">
            <a:spLocks/>
          </p:cNvSpPr>
          <p:nvPr/>
        </p:nvSpPr>
        <p:spPr>
          <a:xfrm>
            <a:off x="279649" y="318652"/>
            <a:ext cx="3839204" cy="533762"/>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Program Type</a:t>
            </a:r>
          </a:p>
        </p:txBody>
      </p:sp>
    </p:spTree>
    <p:extLst>
      <p:ext uri="{BB962C8B-B14F-4D97-AF65-F5344CB8AC3E}">
        <p14:creationId xmlns:p14="http://schemas.microsoft.com/office/powerpoint/2010/main" val="503540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dirty="0"/>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3139281" y="2390775"/>
            <a:ext cx="2865437" cy="2867025"/>
          </a:xfrm>
          <a:prstGeom prst="rect">
            <a:avLst/>
          </a:prstGeom>
        </p:spPr>
      </p:pic>
      <p:sp>
        <p:nvSpPr>
          <p:cNvPr id="5" name="Title 1"/>
          <p:cNvSpPr txBox="1">
            <a:spLocks/>
          </p:cNvSpPr>
          <p:nvPr/>
        </p:nvSpPr>
        <p:spPr>
          <a:xfrm>
            <a:off x="286209" y="721440"/>
            <a:ext cx="6152191" cy="617696"/>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endParaRPr lang="en-US" sz="3600" dirty="0"/>
          </a:p>
          <a:p>
            <a:pPr algn="l"/>
            <a:r>
              <a:rPr lang="en-US" sz="3600" dirty="0"/>
              <a:t>Special Assistant </a:t>
            </a:r>
            <a:br>
              <a:rPr lang="en-US" sz="3600" dirty="0"/>
            </a:br>
            <a:r>
              <a:rPr lang="en-US" sz="3600" dirty="0"/>
              <a:t>District Commissioners</a:t>
            </a:r>
          </a:p>
        </p:txBody>
      </p:sp>
    </p:spTree>
    <p:extLst>
      <p:ext uri="{BB962C8B-B14F-4D97-AF65-F5344CB8AC3E}">
        <p14:creationId xmlns:p14="http://schemas.microsoft.com/office/powerpoint/2010/main" val="14959114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grpSp>
        <p:nvGrpSpPr>
          <p:cNvPr id="4" name="Group 3">
            <a:extLst>
              <a:ext uri="{FF2B5EF4-FFF2-40B4-BE49-F238E27FC236}">
                <a16:creationId xmlns:a16="http://schemas.microsoft.com/office/drawing/2014/main" id="{85B89A45-11A4-4DD3-ACFF-DF004811C420}"/>
              </a:ext>
            </a:extLst>
          </p:cNvPr>
          <p:cNvGrpSpPr/>
          <p:nvPr/>
        </p:nvGrpSpPr>
        <p:grpSpPr>
          <a:xfrm>
            <a:off x="2573245" y="2781642"/>
            <a:ext cx="2491328" cy="1416161"/>
            <a:chOff x="2675378" y="2639028"/>
            <a:chExt cx="4429028" cy="2517619"/>
          </a:xfrm>
        </p:grpSpPr>
        <p:sp>
          <p:nvSpPr>
            <p:cNvPr id="5" name="Oval 4">
              <a:extLst>
                <a:ext uri="{FF2B5EF4-FFF2-40B4-BE49-F238E27FC236}">
                  <a16:creationId xmlns:a16="http://schemas.microsoft.com/office/drawing/2014/main" id="{C8443B1E-5C0F-4FAC-A382-9620B1B43B2C}"/>
                </a:ext>
              </a:extLst>
            </p:cNvPr>
            <p:cNvSpPr/>
            <p:nvPr/>
          </p:nvSpPr>
          <p:spPr>
            <a:xfrm>
              <a:off x="5014848" y="3067089"/>
              <a:ext cx="2089558" cy="2089558"/>
            </a:xfrm>
            <a:prstGeom prst="ellipse">
              <a:avLst/>
            </a:prstGeom>
            <a:solidFill>
              <a:srgbClr val="FF0000">
                <a:alpha val="50000"/>
              </a:srgbClr>
            </a:solidFill>
            <a:ln>
              <a:solidFill>
                <a:schemeClr val="tx1"/>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a:lstStyle/>
            <a:p>
              <a:endParaRPr lang="en-US" sz="1350"/>
            </a:p>
          </p:txBody>
        </p:sp>
        <p:sp>
          <p:nvSpPr>
            <p:cNvPr id="6" name="Freeform: Shape 14">
              <a:extLst>
                <a:ext uri="{FF2B5EF4-FFF2-40B4-BE49-F238E27FC236}">
                  <a16:creationId xmlns:a16="http://schemas.microsoft.com/office/drawing/2014/main" id="{035076BB-4ACF-4800-A364-C5004DEBE67B}"/>
                </a:ext>
              </a:extLst>
            </p:cNvPr>
            <p:cNvSpPr/>
            <p:nvPr/>
          </p:nvSpPr>
          <p:spPr>
            <a:xfrm>
              <a:off x="2675378" y="2639028"/>
              <a:ext cx="2173141" cy="1522392"/>
            </a:xfrm>
            <a:custGeom>
              <a:avLst/>
              <a:gdLst>
                <a:gd name="connsiteX0" fmla="*/ 0 w 2173141"/>
                <a:gd name="connsiteY0" fmla="*/ 0 h 1522392"/>
                <a:gd name="connsiteX1" fmla="*/ 2173141 w 2173141"/>
                <a:gd name="connsiteY1" fmla="*/ 0 h 1522392"/>
                <a:gd name="connsiteX2" fmla="*/ 2173141 w 2173141"/>
                <a:gd name="connsiteY2" fmla="*/ 1522392 h 1522392"/>
                <a:gd name="connsiteX3" fmla="*/ 0 w 2173141"/>
                <a:gd name="connsiteY3" fmla="*/ 1522392 h 1522392"/>
                <a:gd name="connsiteX4" fmla="*/ 0 w 2173141"/>
                <a:gd name="connsiteY4" fmla="*/ 0 h 1522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141" h="1522392">
                  <a:moveTo>
                    <a:pt x="0" y="0"/>
                  </a:moveTo>
                  <a:lnTo>
                    <a:pt x="2173141" y="0"/>
                  </a:lnTo>
                  <a:lnTo>
                    <a:pt x="2173141" y="1522392"/>
                  </a:lnTo>
                  <a:lnTo>
                    <a:pt x="0" y="1522392"/>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50106">
                <a:lnSpc>
                  <a:spcPct val="90000"/>
                </a:lnSpc>
                <a:spcBef>
                  <a:spcPct val="0"/>
                </a:spcBef>
                <a:spcAft>
                  <a:spcPct val="35000"/>
                </a:spcAft>
                <a:defRPr/>
              </a:pPr>
              <a:r>
                <a:rPr lang="en-US" sz="2100" b="1">
                  <a:solidFill>
                    <a:prstClr val="black">
                      <a:hueOff val="0"/>
                      <a:satOff val="0"/>
                      <a:lumOff val="0"/>
                      <a:alphaOff val="0"/>
                    </a:prstClr>
                  </a:solidFill>
                  <a:latin typeface="Calibri" panose="020F0502020204030204"/>
                </a:rPr>
                <a:t>Interaction</a:t>
              </a:r>
            </a:p>
          </p:txBody>
        </p:sp>
      </p:grpSp>
      <p:grpSp>
        <p:nvGrpSpPr>
          <p:cNvPr id="7" name="Group 6">
            <a:extLst>
              <a:ext uri="{FF2B5EF4-FFF2-40B4-BE49-F238E27FC236}">
                <a16:creationId xmlns:a16="http://schemas.microsoft.com/office/drawing/2014/main" id="{A05300AC-33AC-412D-A0DE-9297B31BC2F8}"/>
              </a:ext>
            </a:extLst>
          </p:cNvPr>
          <p:cNvGrpSpPr/>
          <p:nvPr/>
        </p:nvGrpSpPr>
        <p:grpSpPr>
          <a:xfrm>
            <a:off x="4118608" y="1966348"/>
            <a:ext cx="1363437" cy="1891520"/>
            <a:chOff x="5642551" y="1216628"/>
            <a:chExt cx="2423888" cy="3362703"/>
          </a:xfrm>
        </p:grpSpPr>
        <p:sp>
          <p:nvSpPr>
            <p:cNvPr id="8" name="Oval 7">
              <a:extLst>
                <a:ext uri="{FF2B5EF4-FFF2-40B4-BE49-F238E27FC236}">
                  <a16:creationId xmlns:a16="http://schemas.microsoft.com/office/drawing/2014/main" id="{6E3C115E-0082-4E51-A81B-D6341354909B}"/>
                </a:ext>
              </a:extLst>
            </p:cNvPr>
            <p:cNvSpPr/>
            <p:nvPr/>
          </p:nvSpPr>
          <p:spPr>
            <a:xfrm>
              <a:off x="5809716" y="2489773"/>
              <a:ext cx="2089558" cy="2089558"/>
            </a:xfrm>
            <a:prstGeom prst="ellipse">
              <a:avLst/>
            </a:prstGeom>
            <a:solidFill>
              <a:schemeClr val="accent6">
                <a:lumMod val="50000"/>
                <a:alpha val="50000"/>
              </a:schemeClr>
            </a:solidFill>
            <a:ln>
              <a:solidFill>
                <a:schemeClr val="tx1"/>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a:lstStyle/>
            <a:p>
              <a:endParaRPr lang="en-US" sz="1350"/>
            </a:p>
          </p:txBody>
        </p:sp>
        <p:sp>
          <p:nvSpPr>
            <p:cNvPr id="9" name="Freeform: Shape 6">
              <a:extLst>
                <a:ext uri="{FF2B5EF4-FFF2-40B4-BE49-F238E27FC236}">
                  <a16:creationId xmlns:a16="http://schemas.microsoft.com/office/drawing/2014/main" id="{426890EE-BB09-463C-AF59-FAD970DD82FE}"/>
                </a:ext>
              </a:extLst>
            </p:cNvPr>
            <p:cNvSpPr/>
            <p:nvPr/>
          </p:nvSpPr>
          <p:spPr>
            <a:xfrm>
              <a:off x="5642551" y="1216628"/>
              <a:ext cx="2423888" cy="1402989"/>
            </a:xfrm>
            <a:custGeom>
              <a:avLst/>
              <a:gdLst>
                <a:gd name="connsiteX0" fmla="*/ 0 w 2423888"/>
                <a:gd name="connsiteY0" fmla="*/ 0 h 1402989"/>
                <a:gd name="connsiteX1" fmla="*/ 2423888 w 2423888"/>
                <a:gd name="connsiteY1" fmla="*/ 0 h 1402989"/>
                <a:gd name="connsiteX2" fmla="*/ 2423888 w 2423888"/>
                <a:gd name="connsiteY2" fmla="*/ 1402989 h 1402989"/>
                <a:gd name="connsiteX3" fmla="*/ 0 w 2423888"/>
                <a:gd name="connsiteY3" fmla="*/ 1402989 h 1402989"/>
                <a:gd name="connsiteX4" fmla="*/ 0 w 2423888"/>
                <a:gd name="connsiteY4" fmla="*/ 0 h 1402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3888" h="1402989">
                  <a:moveTo>
                    <a:pt x="0" y="0"/>
                  </a:moveTo>
                  <a:lnTo>
                    <a:pt x="2423888" y="0"/>
                  </a:lnTo>
                  <a:lnTo>
                    <a:pt x="2423888" y="1402989"/>
                  </a:lnTo>
                  <a:lnTo>
                    <a:pt x="0" y="1402989"/>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50106">
                <a:lnSpc>
                  <a:spcPct val="90000"/>
                </a:lnSpc>
                <a:spcBef>
                  <a:spcPct val="0"/>
                </a:spcBef>
                <a:spcAft>
                  <a:spcPct val="35000"/>
                </a:spcAft>
                <a:defRPr/>
              </a:pPr>
              <a:r>
                <a:rPr lang="en-US" sz="2100" b="1">
                  <a:solidFill>
                    <a:prstClr val="black">
                      <a:hueOff val="0"/>
                      <a:satOff val="0"/>
                      <a:lumOff val="0"/>
                      <a:alphaOff val="0"/>
                    </a:prstClr>
                  </a:solidFill>
                  <a:latin typeface="Calibri" panose="020F0502020204030204"/>
                </a:rPr>
                <a:t>Strengths</a:t>
              </a:r>
            </a:p>
          </p:txBody>
        </p:sp>
      </p:grpSp>
      <p:grpSp>
        <p:nvGrpSpPr>
          <p:cNvPr id="13" name="Group 12">
            <a:extLst>
              <a:ext uri="{FF2B5EF4-FFF2-40B4-BE49-F238E27FC236}">
                <a16:creationId xmlns:a16="http://schemas.microsoft.com/office/drawing/2014/main" id="{DBF7CBC7-D350-4F8B-8580-2BC9113F56F5}"/>
              </a:ext>
            </a:extLst>
          </p:cNvPr>
          <p:cNvGrpSpPr/>
          <p:nvPr/>
        </p:nvGrpSpPr>
        <p:grpSpPr>
          <a:xfrm>
            <a:off x="4904645" y="2980749"/>
            <a:ext cx="2465268" cy="1194693"/>
            <a:chOff x="6604584" y="3032749"/>
            <a:chExt cx="4382698" cy="2123898"/>
          </a:xfrm>
        </p:grpSpPr>
        <p:sp>
          <p:nvSpPr>
            <p:cNvPr id="14" name="Oval 13">
              <a:extLst>
                <a:ext uri="{FF2B5EF4-FFF2-40B4-BE49-F238E27FC236}">
                  <a16:creationId xmlns:a16="http://schemas.microsoft.com/office/drawing/2014/main" id="{10053E42-0F27-44D3-9ACA-D7E40AC600B0}"/>
                </a:ext>
              </a:extLst>
            </p:cNvPr>
            <p:cNvSpPr/>
            <p:nvPr/>
          </p:nvSpPr>
          <p:spPr>
            <a:xfrm>
              <a:off x="6604584" y="3067089"/>
              <a:ext cx="2089558" cy="2089558"/>
            </a:xfrm>
            <a:prstGeom prst="ellipse">
              <a:avLst/>
            </a:prstGeom>
            <a:solidFill>
              <a:srgbClr val="FFFF00">
                <a:alpha val="50000"/>
              </a:srgbClr>
            </a:solidFill>
            <a:ln>
              <a:solidFill>
                <a:schemeClr val="tx1"/>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a:lstStyle/>
            <a:p>
              <a:endParaRPr lang="en-US" sz="1350"/>
            </a:p>
          </p:txBody>
        </p:sp>
        <p:sp>
          <p:nvSpPr>
            <p:cNvPr id="15" name="Freeform: Shape 8">
              <a:extLst>
                <a:ext uri="{FF2B5EF4-FFF2-40B4-BE49-F238E27FC236}">
                  <a16:creationId xmlns:a16="http://schemas.microsoft.com/office/drawing/2014/main" id="{A1E9E9FD-A949-4661-903F-C3FF0EE3C5F7}"/>
                </a:ext>
              </a:extLst>
            </p:cNvPr>
            <p:cNvSpPr/>
            <p:nvPr/>
          </p:nvSpPr>
          <p:spPr>
            <a:xfrm>
              <a:off x="8814141" y="3032749"/>
              <a:ext cx="2173141" cy="1522392"/>
            </a:xfrm>
            <a:custGeom>
              <a:avLst/>
              <a:gdLst>
                <a:gd name="connsiteX0" fmla="*/ 0 w 2173141"/>
                <a:gd name="connsiteY0" fmla="*/ 0 h 1522392"/>
                <a:gd name="connsiteX1" fmla="*/ 2173141 w 2173141"/>
                <a:gd name="connsiteY1" fmla="*/ 0 h 1522392"/>
                <a:gd name="connsiteX2" fmla="*/ 2173141 w 2173141"/>
                <a:gd name="connsiteY2" fmla="*/ 1522392 h 1522392"/>
                <a:gd name="connsiteX3" fmla="*/ 0 w 2173141"/>
                <a:gd name="connsiteY3" fmla="*/ 1522392 h 1522392"/>
                <a:gd name="connsiteX4" fmla="*/ 0 w 2173141"/>
                <a:gd name="connsiteY4" fmla="*/ 0 h 1522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141" h="1522392">
                  <a:moveTo>
                    <a:pt x="0" y="0"/>
                  </a:moveTo>
                  <a:lnTo>
                    <a:pt x="2173141" y="0"/>
                  </a:lnTo>
                  <a:lnTo>
                    <a:pt x="2173141" y="1522392"/>
                  </a:lnTo>
                  <a:lnTo>
                    <a:pt x="0" y="1522392"/>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50106">
                <a:lnSpc>
                  <a:spcPct val="90000"/>
                </a:lnSpc>
                <a:spcBef>
                  <a:spcPct val="0"/>
                </a:spcBef>
                <a:spcAft>
                  <a:spcPct val="35000"/>
                </a:spcAft>
                <a:defRPr/>
              </a:pPr>
              <a:r>
                <a:rPr lang="en-US" sz="2100" b="1">
                  <a:solidFill>
                    <a:prstClr val="black">
                      <a:hueOff val="0"/>
                      <a:satOff val="0"/>
                      <a:lumOff val="0"/>
                      <a:alphaOff val="0"/>
                    </a:prstClr>
                  </a:solidFill>
                  <a:latin typeface="Calibri" panose="020F0502020204030204"/>
                </a:rPr>
                <a:t>Needs</a:t>
              </a:r>
            </a:p>
          </p:txBody>
        </p:sp>
      </p:grpSp>
      <p:grpSp>
        <p:nvGrpSpPr>
          <p:cNvPr id="16" name="Group 15">
            <a:extLst>
              <a:ext uri="{FF2B5EF4-FFF2-40B4-BE49-F238E27FC236}">
                <a16:creationId xmlns:a16="http://schemas.microsoft.com/office/drawing/2014/main" id="{FAB04FC0-6CDF-4A4F-82CD-26AABE5E6783}"/>
              </a:ext>
            </a:extLst>
          </p:cNvPr>
          <p:cNvGrpSpPr/>
          <p:nvPr/>
        </p:nvGrpSpPr>
        <p:grpSpPr>
          <a:xfrm>
            <a:off x="4610659" y="3512084"/>
            <a:ext cx="2473934" cy="1550490"/>
            <a:chOff x="6301180" y="4002017"/>
            <a:chExt cx="4398104" cy="2756426"/>
          </a:xfrm>
        </p:grpSpPr>
        <p:sp>
          <p:nvSpPr>
            <p:cNvPr id="17" name="Oval 16">
              <a:extLst>
                <a:ext uri="{FF2B5EF4-FFF2-40B4-BE49-F238E27FC236}">
                  <a16:creationId xmlns:a16="http://schemas.microsoft.com/office/drawing/2014/main" id="{3D777C73-991E-4985-922C-97EBC36B3931}"/>
                </a:ext>
              </a:extLst>
            </p:cNvPr>
            <p:cNvSpPr/>
            <p:nvPr/>
          </p:nvSpPr>
          <p:spPr>
            <a:xfrm>
              <a:off x="6301180" y="4002017"/>
              <a:ext cx="2089558" cy="2089558"/>
            </a:xfrm>
            <a:prstGeom prst="ellipse">
              <a:avLst/>
            </a:prstGeom>
            <a:solidFill>
              <a:schemeClr val="accent1">
                <a:lumMod val="50000"/>
                <a:alpha val="50000"/>
              </a:schemeClr>
            </a:solidFill>
            <a:ln>
              <a:solidFill>
                <a:schemeClr val="tx1"/>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a:lstStyle/>
            <a:p>
              <a:endParaRPr lang="en-US" sz="1350"/>
            </a:p>
          </p:txBody>
        </p:sp>
        <p:sp>
          <p:nvSpPr>
            <p:cNvPr id="18" name="Freeform: Shape 10">
              <a:extLst>
                <a:ext uri="{FF2B5EF4-FFF2-40B4-BE49-F238E27FC236}">
                  <a16:creationId xmlns:a16="http://schemas.microsoft.com/office/drawing/2014/main" id="{1F6DAB21-118A-4705-B582-182F9DF0897C}"/>
                </a:ext>
              </a:extLst>
            </p:cNvPr>
            <p:cNvSpPr/>
            <p:nvPr/>
          </p:nvSpPr>
          <p:spPr>
            <a:xfrm>
              <a:off x="8526143" y="5236051"/>
              <a:ext cx="2173141" cy="1522392"/>
            </a:xfrm>
            <a:custGeom>
              <a:avLst/>
              <a:gdLst>
                <a:gd name="connsiteX0" fmla="*/ 0 w 2173141"/>
                <a:gd name="connsiteY0" fmla="*/ 0 h 1522392"/>
                <a:gd name="connsiteX1" fmla="*/ 2173141 w 2173141"/>
                <a:gd name="connsiteY1" fmla="*/ 0 h 1522392"/>
                <a:gd name="connsiteX2" fmla="*/ 2173141 w 2173141"/>
                <a:gd name="connsiteY2" fmla="*/ 1522392 h 1522392"/>
                <a:gd name="connsiteX3" fmla="*/ 0 w 2173141"/>
                <a:gd name="connsiteY3" fmla="*/ 1522392 h 1522392"/>
                <a:gd name="connsiteX4" fmla="*/ 0 w 2173141"/>
                <a:gd name="connsiteY4" fmla="*/ 0 h 1522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141" h="1522392">
                  <a:moveTo>
                    <a:pt x="0" y="0"/>
                  </a:moveTo>
                  <a:lnTo>
                    <a:pt x="2173141" y="0"/>
                  </a:lnTo>
                  <a:lnTo>
                    <a:pt x="2173141" y="1522392"/>
                  </a:lnTo>
                  <a:lnTo>
                    <a:pt x="0" y="1522392"/>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50106">
                <a:lnSpc>
                  <a:spcPct val="90000"/>
                </a:lnSpc>
                <a:spcBef>
                  <a:spcPct val="0"/>
                </a:spcBef>
                <a:spcAft>
                  <a:spcPct val="35000"/>
                </a:spcAft>
                <a:defRPr/>
              </a:pPr>
              <a:r>
                <a:rPr lang="en-US" sz="2100" b="1">
                  <a:solidFill>
                    <a:prstClr val="black">
                      <a:hueOff val="0"/>
                      <a:satOff val="0"/>
                      <a:lumOff val="0"/>
                      <a:alphaOff val="0"/>
                    </a:prstClr>
                  </a:solidFill>
                  <a:latin typeface="Calibri" panose="020F0502020204030204"/>
                </a:rPr>
                <a:t>Skills</a:t>
              </a:r>
            </a:p>
          </p:txBody>
        </p:sp>
      </p:grpSp>
      <p:sp>
        <p:nvSpPr>
          <p:cNvPr id="19" name="Freeform: Shape 12">
            <a:extLst>
              <a:ext uri="{FF2B5EF4-FFF2-40B4-BE49-F238E27FC236}">
                <a16:creationId xmlns:a16="http://schemas.microsoft.com/office/drawing/2014/main" id="{6357E3C2-091F-44DC-9257-49CDAABC8C77}"/>
              </a:ext>
            </a:extLst>
          </p:cNvPr>
          <p:cNvSpPr/>
          <p:nvPr/>
        </p:nvSpPr>
        <p:spPr>
          <a:xfrm>
            <a:off x="2298444" y="4269007"/>
            <a:ext cx="1222392" cy="856346"/>
          </a:xfrm>
          <a:custGeom>
            <a:avLst/>
            <a:gdLst>
              <a:gd name="connsiteX0" fmla="*/ 0 w 2173141"/>
              <a:gd name="connsiteY0" fmla="*/ 0 h 1522392"/>
              <a:gd name="connsiteX1" fmla="*/ 2173141 w 2173141"/>
              <a:gd name="connsiteY1" fmla="*/ 0 h 1522392"/>
              <a:gd name="connsiteX2" fmla="*/ 2173141 w 2173141"/>
              <a:gd name="connsiteY2" fmla="*/ 1522392 h 1522392"/>
              <a:gd name="connsiteX3" fmla="*/ 0 w 2173141"/>
              <a:gd name="connsiteY3" fmla="*/ 1522392 h 1522392"/>
              <a:gd name="connsiteX4" fmla="*/ 0 w 2173141"/>
              <a:gd name="connsiteY4" fmla="*/ 0 h 1522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141" h="1522392">
                <a:moveTo>
                  <a:pt x="0" y="0"/>
                </a:moveTo>
                <a:lnTo>
                  <a:pt x="2173141" y="0"/>
                </a:lnTo>
                <a:lnTo>
                  <a:pt x="2173141" y="1522392"/>
                </a:lnTo>
                <a:lnTo>
                  <a:pt x="0" y="1522392"/>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50106">
              <a:lnSpc>
                <a:spcPct val="90000"/>
              </a:lnSpc>
              <a:spcBef>
                <a:spcPct val="0"/>
              </a:spcBef>
              <a:spcAft>
                <a:spcPct val="35000"/>
              </a:spcAft>
              <a:defRPr/>
            </a:pPr>
            <a:r>
              <a:rPr lang="en-US" sz="2100" b="1">
                <a:solidFill>
                  <a:prstClr val="black">
                    <a:hueOff val="0"/>
                    <a:satOff val="0"/>
                    <a:lumOff val="0"/>
                    <a:alphaOff val="0"/>
                  </a:prstClr>
                </a:solidFill>
                <a:latin typeface="Calibri" panose="020F0502020204030204"/>
              </a:rPr>
              <a:t> </a:t>
            </a:r>
          </a:p>
        </p:txBody>
      </p:sp>
      <p:grpSp>
        <p:nvGrpSpPr>
          <p:cNvPr id="20" name="Group 19">
            <a:extLst>
              <a:ext uri="{FF2B5EF4-FFF2-40B4-BE49-F238E27FC236}">
                <a16:creationId xmlns:a16="http://schemas.microsoft.com/office/drawing/2014/main" id="{6E29BA9D-D1C9-4DD4-8AB0-3D8D99E32A44}"/>
              </a:ext>
            </a:extLst>
          </p:cNvPr>
          <p:cNvGrpSpPr/>
          <p:nvPr/>
        </p:nvGrpSpPr>
        <p:grpSpPr>
          <a:xfrm>
            <a:off x="2746636" y="3579847"/>
            <a:ext cx="2479246" cy="1565159"/>
            <a:chOff x="3009707" y="3975939"/>
            <a:chExt cx="4407548" cy="2782504"/>
          </a:xfrm>
        </p:grpSpPr>
        <p:sp>
          <p:nvSpPr>
            <p:cNvPr id="21" name="Oval 20">
              <a:extLst>
                <a:ext uri="{FF2B5EF4-FFF2-40B4-BE49-F238E27FC236}">
                  <a16:creationId xmlns:a16="http://schemas.microsoft.com/office/drawing/2014/main" id="{810C8076-30A0-4B08-862E-6AB75BADDC30}"/>
                </a:ext>
              </a:extLst>
            </p:cNvPr>
            <p:cNvSpPr/>
            <p:nvPr/>
          </p:nvSpPr>
          <p:spPr>
            <a:xfrm>
              <a:off x="5327697" y="3975939"/>
              <a:ext cx="2089558" cy="2089558"/>
            </a:xfrm>
            <a:prstGeom prst="ellipse">
              <a:avLst/>
            </a:prstGeom>
            <a:solidFill>
              <a:schemeClr val="bg1">
                <a:lumMod val="50000"/>
                <a:alpha val="50000"/>
              </a:schemeClr>
            </a:solidFill>
            <a:ln>
              <a:solidFill>
                <a:schemeClr val="tx1"/>
              </a:solidFill>
            </a:ln>
          </p:spPr>
          <p:style>
            <a:lnRef idx="2">
              <a:scrgbClr r="0" g="0" b="0"/>
            </a:lnRef>
            <a:fillRef idx="1">
              <a:scrgbClr r="0" g="0" b="0"/>
            </a:fillRef>
            <a:effectRef idx="0">
              <a:schemeClr val="accent1">
                <a:alpha val="50000"/>
                <a:hueOff val="0"/>
                <a:satOff val="0"/>
                <a:lumOff val="0"/>
                <a:alphaOff val="0"/>
              </a:schemeClr>
            </a:effectRef>
            <a:fontRef idx="minor">
              <a:schemeClr val="tx1"/>
            </a:fontRef>
          </p:style>
          <p:txBody>
            <a:bodyPr/>
            <a:lstStyle/>
            <a:p>
              <a:endParaRPr lang="en-US" sz="1350"/>
            </a:p>
          </p:txBody>
        </p:sp>
        <p:sp>
          <p:nvSpPr>
            <p:cNvPr id="22" name="Freeform: Shape 12">
              <a:extLst>
                <a:ext uri="{FF2B5EF4-FFF2-40B4-BE49-F238E27FC236}">
                  <a16:creationId xmlns:a16="http://schemas.microsoft.com/office/drawing/2014/main" id="{6357E3C2-091F-44DC-9257-49CDAABC8C77}"/>
                </a:ext>
              </a:extLst>
            </p:cNvPr>
            <p:cNvSpPr/>
            <p:nvPr/>
          </p:nvSpPr>
          <p:spPr>
            <a:xfrm>
              <a:off x="3009707" y="5236051"/>
              <a:ext cx="2173141" cy="1522392"/>
            </a:xfrm>
            <a:custGeom>
              <a:avLst/>
              <a:gdLst>
                <a:gd name="connsiteX0" fmla="*/ 0 w 2173141"/>
                <a:gd name="connsiteY0" fmla="*/ 0 h 1522392"/>
                <a:gd name="connsiteX1" fmla="*/ 2173141 w 2173141"/>
                <a:gd name="connsiteY1" fmla="*/ 0 h 1522392"/>
                <a:gd name="connsiteX2" fmla="*/ 2173141 w 2173141"/>
                <a:gd name="connsiteY2" fmla="*/ 1522392 h 1522392"/>
                <a:gd name="connsiteX3" fmla="*/ 0 w 2173141"/>
                <a:gd name="connsiteY3" fmla="*/ 1522392 h 1522392"/>
                <a:gd name="connsiteX4" fmla="*/ 0 w 2173141"/>
                <a:gd name="connsiteY4" fmla="*/ 0 h 1522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3141" h="1522392">
                  <a:moveTo>
                    <a:pt x="0" y="0"/>
                  </a:moveTo>
                  <a:lnTo>
                    <a:pt x="2173141" y="0"/>
                  </a:lnTo>
                  <a:lnTo>
                    <a:pt x="2173141" y="1522392"/>
                  </a:lnTo>
                  <a:lnTo>
                    <a:pt x="0" y="1522392"/>
                  </a:lnTo>
                  <a:lnTo>
                    <a:pt x="0" y="0"/>
                  </a:lnTo>
                  <a:close/>
                </a:path>
              </a:pathLst>
            </a:custGeom>
            <a:noFill/>
            <a:ln>
              <a:noFill/>
            </a:ln>
            <a:sp3d/>
          </p:spPr>
          <p:style>
            <a:lnRef idx="0">
              <a:scrgbClr r="0" g="0" b="0"/>
            </a:lnRef>
            <a:fillRef idx="0">
              <a:scrgbClr r="0" g="0" b="0"/>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algn="ctr" defTabSz="850106">
                <a:lnSpc>
                  <a:spcPct val="90000"/>
                </a:lnSpc>
                <a:spcBef>
                  <a:spcPct val="0"/>
                </a:spcBef>
                <a:spcAft>
                  <a:spcPct val="35000"/>
                </a:spcAft>
                <a:defRPr/>
              </a:pPr>
              <a:r>
                <a:rPr lang="en-US" sz="2100" b="1">
                  <a:solidFill>
                    <a:prstClr val="black">
                      <a:hueOff val="0"/>
                      <a:satOff val="0"/>
                      <a:lumOff val="0"/>
                      <a:alphaOff val="0"/>
                    </a:prstClr>
                  </a:solidFill>
                  <a:latin typeface="Calibri" panose="020F0502020204030204"/>
                </a:rPr>
                <a:t>Experience</a:t>
              </a:r>
            </a:p>
          </p:txBody>
        </p:sp>
      </p:grpSp>
      <p:sp>
        <p:nvSpPr>
          <p:cNvPr id="23" name="Title 1"/>
          <p:cNvSpPr txBox="1">
            <a:spLocks/>
          </p:cNvSpPr>
          <p:nvPr/>
        </p:nvSpPr>
        <p:spPr>
          <a:xfrm>
            <a:off x="349025" y="371219"/>
            <a:ext cx="3898838" cy="617696"/>
          </a:xfrm>
          <a:prstGeom prst="rect">
            <a:avLst/>
          </a:prstGeom>
        </p:spPr>
        <p:txBody>
          <a:bodyPr vert="horz" lIns="68580" tIns="34290" rIns="68580" bIns="34290" rtlCol="0" anchor="b">
            <a:norm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dirty="0"/>
              <a:t>Commissioner Fit</a:t>
            </a:r>
          </a:p>
        </p:txBody>
      </p:sp>
    </p:spTree>
    <p:extLst>
      <p:ext uri="{BB962C8B-B14F-4D97-AF65-F5344CB8AC3E}">
        <p14:creationId xmlns:p14="http://schemas.microsoft.com/office/powerpoint/2010/main" val="38977819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pic>
        <p:nvPicPr>
          <p:cNvPr id="4" name="Content Placeholder 3" descr="A close up of a device&#10;&#10;Description automatically generated">
            <a:extLst>
              <a:ext uri="{FF2B5EF4-FFF2-40B4-BE49-F238E27FC236}">
                <a16:creationId xmlns:a16="http://schemas.microsoft.com/office/drawing/2014/main" id="{924658C7-C977-4CB9-B8D1-DF003870C85D}"/>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3153569" y="1576388"/>
            <a:ext cx="2836862" cy="4051300"/>
          </a:xfrm>
          <a:prstGeom prst="rect">
            <a:avLst/>
          </a:prstGeom>
          <a:ln>
            <a:solidFill>
              <a:schemeClr val="accent1"/>
            </a:solidFill>
          </a:ln>
        </p:spPr>
      </p:pic>
      <p:sp>
        <p:nvSpPr>
          <p:cNvPr id="5" name="Title 1"/>
          <p:cNvSpPr txBox="1">
            <a:spLocks/>
          </p:cNvSpPr>
          <p:nvPr/>
        </p:nvSpPr>
        <p:spPr>
          <a:xfrm>
            <a:off x="305609" y="292252"/>
            <a:ext cx="3749752" cy="46022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What if…</a:t>
            </a:r>
          </a:p>
        </p:txBody>
      </p:sp>
    </p:spTree>
    <p:extLst>
      <p:ext uri="{BB962C8B-B14F-4D97-AF65-F5344CB8AC3E}">
        <p14:creationId xmlns:p14="http://schemas.microsoft.com/office/powerpoint/2010/main" val="3965975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5"/>
          <p:cNvSpPr txBox="1"/>
          <p:nvPr/>
        </p:nvSpPr>
        <p:spPr>
          <a:xfrm>
            <a:off x="174401" y="339969"/>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dirty="0">
                <a:solidFill>
                  <a:schemeClr val="dk1"/>
                </a:solidFill>
                <a:latin typeface="Calibri"/>
                <a:ea typeface="Calibri"/>
                <a:cs typeface="Calibri"/>
                <a:sym typeface="Calibri"/>
              </a:rPr>
              <a:t>Our Purpose</a:t>
            </a:r>
            <a:endParaRPr sz="1200" dirty="0"/>
          </a:p>
        </p:txBody>
      </p:sp>
      <p:sp>
        <p:nvSpPr>
          <p:cNvPr id="2" name="TextBox 1">
            <a:extLst>
              <a:ext uri="{FF2B5EF4-FFF2-40B4-BE49-F238E27FC236}">
                <a16:creationId xmlns:a16="http://schemas.microsoft.com/office/drawing/2014/main" id="{48CA3B3B-3D25-3BC8-7467-30D83A26D19C}"/>
              </a:ext>
            </a:extLst>
          </p:cNvPr>
          <p:cNvSpPr txBox="1"/>
          <p:nvPr/>
        </p:nvSpPr>
        <p:spPr>
          <a:xfrm>
            <a:off x="1338810" y="2370697"/>
            <a:ext cx="6815182" cy="584775"/>
          </a:xfrm>
          <a:prstGeom prst="rect">
            <a:avLst/>
          </a:prstGeom>
          <a:noFill/>
        </p:spPr>
        <p:txBody>
          <a:bodyPr wrap="square" rtlCol="0">
            <a:spAutoFit/>
          </a:bodyPr>
          <a:lstStyle/>
          <a:p>
            <a:pPr algn="ctr"/>
            <a:r>
              <a:rPr lang="en-US" sz="3200" b="1" i="0" dirty="0">
                <a:solidFill>
                  <a:srgbClr val="000000"/>
                </a:solidFill>
                <a:effectLst/>
                <a:latin typeface="+mn-lt"/>
              </a:rPr>
              <a:t>Being the </a:t>
            </a:r>
            <a:r>
              <a:rPr lang="en-US" sz="3200" b="1" dirty="0">
                <a:solidFill>
                  <a:srgbClr val="000000"/>
                </a:solidFill>
              </a:rPr>
              <a:t>S</a:t>
            </a:r>
            <a:r>
              <a:rPr lang="en-US" sz="3200" b="1" i="0" dirty="0">
                <a:solidFill>
                  <a:srgbClr val="000000"/>
                </a:solidFill>
                <a:effectLst/>
                <a:latin typeface="+mn-lt"/>
              </a:rPr>
              <a:t>ingle</a:t>
            </a:r>
            <a:r>
              <a:rPr lang="en-US" sz="3200" b="1" dirty="0">
                <a:solidFill>
                  <a:srgbClr val="000000"/>
                </a:solidFill>
              </a:rPr>
              <a:t> B</a:t>
            </a:r>
            <a:r>
              <a:rPr lang="en-US" sz="3200" b="1" i="0" dirty="0">
                <a:solidFill>
                  <a:srgbClr val="000000"/>
                </a:solidFill>
                <a:effectLst/>
                <a:latin typeface="+mn-lt"/>
              </a:rPr>
              <a:t>est </a:t>
            </a:r>
            <a:r>
              <a:rPr lang="en-US" sz="3200" b="1" dirty="0">
                <a:solidFill>
                  <a:srgbClr val="000000"/>
                </a:solidFill>
              </a:rPr>
              <a:t>R</a:t>
            </a:r>
            <a:r>
              <a:rPr lang="en-US" sz="3200" b="1" i="0" dirty="0">
                <a:solidFill>
                  <a:srgbClr val="000000"/>
                </a:solidFill>
                <a:effectLst/>
                <a:latin typeface="+mn-lt"/>
              </a:rPr>
              <a:t>esource</a:t>
            </a:r>
            <a:endParaRPr lang="en-US" sz="3200" b="0" i="0" dirty="0">
              <a:solidFill>
                <a:srgbClr val="000000"/>
              </a:solidFill>
              <a:effectLst/>
              <a:latin typeface="+mn-lt"/>
            </a:endParaRPr>
          </a:p>
        </p:txBody>
      </p:sp>
      <p:pic>
        <p:nvPicPr>
          <p:cNvPr id="4" name="Picture 3">
            <a:extLst>
              <a:ext uri="{FF2B5EF4-FFF2-40B4-BE49-F238E27FC236}">
                <a16:creationId xmlns:a16="http://schemas.microsoft.com/office/drawing/2014/main" id="{73534936-DCBB-194E-515F-1E9CCC5CC4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664" y="3266576"/>
            <a:ext cx="2396726" cy="2530067"/>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4" name="Content Placeholder 3"/>
          <p:cNvSpPr txBox="1">
            <a:spLocks noGrp="1"/>
          </p:cNvSpPr>
          <p:nvPr>
            <p:ph type="subTitle" idx="1"/>
          </p:nvPr>
        </p:nvSpPr>
        <p:spPr>
          <a:xfrm>
            <a:off x="2579820" y="1912244"/>
            <a:ext cx="3984360" cy="2821285"/>
          </a:xfrm>
          <a:prstGeom prst="rect">
            <a:avLst/>
          </a:prstGeom>
          <a:noFill/>
        </p:spPr>
        <p:txBody>
          <a:bodyPr wrap="none" rtlCol="0">
            <a:spAutoFit/>
          </a:bodyPr>
          <a:lstStyle/>
          <a:p>
            <a:pPr marL="514350" indent="-514350" algn="l">
              <a:buFont typeface="Arial" panose="020B0604020202020204" pitchFamily="34" charset="0"/>
              <a:buChar char="•"/>
            </a:pPr>
            <a:r>
              <a:rPr lang="en-US" sz="3200" b="1"/>
              <a:t>Diplomacy</a:t>
            </a:r>
          </a:p>
          <a:p>
            <a:pPr algn="l"/>
            <a:endParaRPr lang="en-US" sz="3200" b="1"/>
          </a:p>
          <a:p>
            <a:pPr marL="514350" indent="-514350" algn="l">
              <a:buFont typeface="Arial" panose="020B0604020202020204" pitchFamily="34" charset="0"/>
              <a:buChar char="•"/>
            </a:pPr>
            <a:r>
              <a:rPr lang="en-US" sz="3200" b="1"/>
              <a:t>Exceptional Service</a:t>
            </a:r>
          </a:p>
          <a:p>
            <a:pPr algn="l"/>
            <a:endParaRPr lang="en-US" sz="3200" b="1"/>
          </a:p>
          <a:p>
            <a:pPr marL="514350" indent="-514350" algn="l">
              <a:buFont typeface="Arial" panose="020B0604020202020204" pitchFamily="34" charset="0"/>
              <a:buChar char="•"/>
            </a:pPr>
            <a:r>
              <a:rPr lang="en-US" sz="3200" b="1"/>
              <a:t>Service Recovery</a:t>
            </a:r>
          </a:p>
        </p:txBody>
      </p:sp>
      <p:sp>
        <p:nvSpPr>
          <p:cNvPr id="5" name="Title 1"/>
          <p:cNvSpPr txBox="1">
            <a:spLocks/>
          </p:cNvSpPr>
          <p:nvPr/>
        </p:nvSpPr>
        <p:spPr>
          <a:xfrm>
            <a:off x="371341" y="196250"/>
            <a:ext cx="3675209" cy="523285"/>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Qualities</a:t>
            </a:r>
          </a:p>
        </p:txBody>
      </p:sp>
    </p:spTree>
    <p:extLst>
      <p:ext uri="{BB962C8B-B14F-4D97-AF65-F5344CB8AC3E}">
        <p14:creationId xmlns:p14="http://schemas.microsoft.com/office/powerpoint/2010/main" val="128299738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65"/>
        <p:cNvGrpSpPr/>
        <p:nvPr/>
      </p:nvGrpSpPr>
      <p:grpSpPr>
        <a:xfrm>
          <a:off x="0" y="0"/>
          <a:ext cx="0" cy="0"/>
          <a:chOff x="0" y="0"/>
          <a:chExt cx="0" cy="0"/>
        </a:xfrm>
      </p:grpSpPr>
      <p:sp>
        <p:nvSpPr>
          <p:cNvPr id="667" name="Google Shape;667;p75"/>
          <p:cNvSpPr/>
          <p:nvPr/>
        </p:nvSpPr>
        <p:spPr>
          <a:xfrm>
            <a:off x="3130420" y="2049135"/>
            <a:ext cx="5714911" cy="3325998"/>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None/>
            </a:pPr>
            <a:r>
              <a:rPr lang="en-US" sz="3200" b="1" dirty="0">
                <a:solidFill>
                  <a:schemeClr val="dk1"/>
                </a:solidFill>
                <a:ea typeface="Calibri"/>
                <a:cs typeface="Calibri"/>
                <a:sym typeface="Calibri"/>
              </a:rPr>
              <a:t>Provides benefits in four areas:</a:t>
            </a:r>
            <a:endParaRPr sz="3200" b="1" dirty="0"/>
          </a:p>
          <a:p>
            <a:pPr marL="466725" marR="0" lvl="0" indent="-466725" algn="l" rtl="0">
              <a:spcBef>
                <a:spcPts val="1000"/>
              </a:spcBef>
              <a:spcAft>
                <a:spcPts val="0"/>
              </a:spcAft>
              <a:buClr>
                <a:schemeClr val="dk1"/>
              </a:buClr>
              <a:buSzPts val="2800"/>
              <a:buFont typeface="Arial" panose="020B0604020202020204" pitchFamily="34" charset="0"/>
              <a:buChar char="•"/>
            </a:pPr>
            <a:r>
              <a:rPr lang="en-US" sz="2800" b="1" dirty="0">
                <a:solidFill>
                  <a:schemeClr val="dk1"/>
                </a:solidFill>
                <a:ea typeface="Calibri"/>
                <a:cs typeface="Calibri"/>
                <a:sym typeface="Calibri"/>
              </a:rPr>
              <a:t>Easy access </a:t>
            </a:r>
            <a:endParaRPr sz="2800" b="1" dirty="0"/>
          </a:p>
          <a:p>
            <a:pPr marL="466725" marR="0" lvl="0" indent="-466725" algn="l" rtl="0">
              <a:spcBef>
                <a:spcPts val="1000"/>
              </a:spcBef>
              <a:spcAft>
                <a:spcPts val="0"/>
              </a:spcAft>
              <a:buClr>
                <a:schemeClr val="dk1"/>
              </a:buClr>
              <a:buSzPts val="2800"/>
              <a:buFont typeface="Arial" panose="020B0604020202020204" pitchFamily="34" charset="0"/>
              <a:buChar char="•"/>
            </a:pPr>
            <a:r>
              <a:rPr lang="en-US" sz="2800" b="1" dirty="0">
                <a:solidFill>
                  <a:schemeClr val="dk1"/>
                </a:solidFill>
                <a:ea typeface="Calibri"/>
                <a:cs typeface="Calibri"/>
                <a:sym typeface="Calibri"/>
              </a:rPr>
              <a:t>Improved focus </a:t>
            </a:r>
            <a:endParaRPr sz="2800" b="1" dirty="0"/>
          </a:p>
          <a:p>
            <a:pPr marL="466725" marR="0" lvl="0" indent="-466725" algn="l" rtl="0">
              <a:spcBef>
                <a:spcPts val="1000"/>
              </a:spcBef>
              <a:spcAft>
                <a:spcPts val="0"/>
              </a:spcAft>
              <a:buClr>
                <a:schemeClr val="dk1"/>
              </a:buClr>
              <a:buSzPts val="2800"/>
              <a:buFont typeface="Arial" panose="020B0604020202020204" pitchFamily="34" charset="0"/>
              <a:buChar char="•"/>
            </a:pPr>
            <a:r>
              <a:rPr lang="en-US" sz="2800" b="1" dirty="0">
                <a:solidFill>
                  <a:schemeClr val="dk1"/>
                </a:solidFill>
                <a:ea typeface="Calibri"/>
                <a:cs typeface="Calibri"/>
                <a:sym typeface="Calibri"/>
              </a:rPr>
              <a:t>Supporting roundtable</a:t>
            </a:r>
            <a:endParaRPr sz="2800" b="1" dirty="0"/>
          </a:p>
          <a:p>
            <a:pPr marL="466725" marR="0" lvl="0" indent="-466725" algn="l" rtl="0">
              <a:spcBef>
                <a:spcPts val="1000"/>
              </a:spcBef>
              <a:spcAft>
                <a:spcPts val="0"/>
              </a:spcAft>
              <a:buClr>
                <a:schemeClr val="dk1"/>
              </a:buClr>
              <a:buSzPts val="2800"/>
              <a:buFont typeface="Arial" panose="020B0604020202020204" pitchFamily="34" charset="0"/>
              <a:buChar char="•"/>
            </a:pPr>
            <a:r>
              <a:rPr lang="en-US" sz="2800" b="1" dirty="0">
                <a:solidFill>
                  <a:schemeClr val="dk1"/>
                </a:solidFill>
                <a:ea typeface="Calibri"/>
                <a:cs typeface="Calibri"/>
                <a:sym typeface="Calibri"/>
              </a:rPr>
              <a:t>Supporting commissioner </a:t>
            </a:r>
            <a:br>
              <a:rPr lang="en-US" sz="2800" b="1" dirty="0">
                <a:solidFill>
                  <a:schemeClr val="dk1"/>
                </a:solidFill>
                <a:ea typeface="Calibri"/>
                <a:cs typeface="Calibri"/>
                <a:sym typeface="Calibri"/>
              </a:rPr>
            </a:br>
            <a:r>
              <a:rPr lang="en-US" sz="2800" b="1" dirty="0">
                <a:solidFill>
                  <a:schemeClr val="dk1"/>
                </a:solidFill>
                <a:ea typeface="Calibri"/>
                <a:cs typeface="Calibri"/>
                <a:sym typeface="Calibri"/>
              </a:rPr>
              <a:t>administration</a:t>
            </a:r>
            <a:endParaRPr sz="2800" b="1" dirty="0"/>
          </a:p>
        </p:txBody>
      </p:sp>
      <p:sp>
        <p:nvSpPr>
          <p:cNvPr id="668" name="Google Shape;668;p75"/>
          <p:cNvSpPr/>
          <p:nvPr/>
        </p:nvSpPr>
        <p:spPr>
          <a:xfrm>
            <a:off x="107576" y="330658"/>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Commissioner Tools</a:t>
            </a:r>
            <a:endParaRPr sz="3600" b="1" dirty="0">
              <a:solidFill>
                <a:schemeClr val="dk1"/>
              </a:solidFill>
              <a:latin typeface="Calibri"/>
              <a:ea typeface="Calibri"/>
              <a:cs typeface="Calibri"/>
              <a:sym typeface="Calibri"/>
            </a:endParaRPr>
          </a:p>
        </p:txBody>
      </p:sp>
      <p:pic>
        <p:nvPicPr>
          <p:cNvPr id="3" name="Picture 2" descr="A circular logo with a bunch of tools&#10;&#10;AI-generated content may be incorrect.">
            <a:extLst>
              <a:ext uri="{FF2B5EF4-FFF2-40B4-BE49-F238E27FC236}">
                <a16:creationId xmlns:a16="http://schemas.microsoft.com/office/drawing/2014/main" id="{1F81D3F9-5C76-3706-D8AD-D06AF30C1329}"/>
              </a:ext>
            </a:extLst>
          </p:cNvPr>
          <p:cNvPicPr>
            <a:picLocks noChangeAspect="1"/>
          </p:cNvPicPr>
          <p:nvPr/>
        </p:nvPicPr>
        <p:blipFill>
          <a:blip r:embed="rId3"/>
          <a:stretch>
            <a:fillRect/>
          </a:stretch>
        </p:blipFill>
        <p:spPr>
          <a:xfrm>
            <a:off x="298669" y="2374671"/>
            <a:ext cx="2601398" cy="2604177"/>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848B4A3C-6765-F1F9-DC0D-139286984D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589" y="1194105"/>
            <a:ext cx="6923540" cy="3912983"/>
          </a:xfrm>
          <a:prstGeom prst="rect">
            <a:avLst/>
          </a:prstGeom>
        </p:spPr>
      </p:pic>
      <p:pic>
        <p:nvPicPr>
          <p:cNvPr id="5" name="Picture 4" descr="A screenshot of a computer&#10;&#10;Description automatically generated">
            <a:extLst>
              <a:ext uri="{FF2B5EF4-FFF2-40B4-BE49-F238E27FC236}">
                <a16:creationId xmlns:a16="http://schemas.microsoft.com/office/drawing/2014/main" id="{6976B99E-8917-AEB9-8A62-39ACEAD6A4C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614" y="1194105"/>
            <a:ext cx="1418774" cy="713101"/>
          </a:xfrm>
          <a:prstGeom prst="rect">
            <a:avLst/>
          </a:prstGeom>
        </p:spPr>
      </p:pic>
      <p:sp>
        <p:nvSpPr>
          <p:cNvPr id="6" name="Arrow: Up-Down 5">
            <a:extLst>
              <a:ext uri="{FF2B5EF4-FFF2-40B4-BE49-F238E27FC236}">
                <a16:creationId xmlns:a16="http://schemas.microsoft.com/office/drawing/2014/main" id="{EF44B49F-0133-0B01-5D1D-A6633C1D6232}"/>
              </a:ext>
            </a:extLst>
          </p:cNvPr>
          <p:cNvSpPr/>
          <p:nvPr/>
        </p:nvSpPr>
        <p:spPr>
          <a:xfrm rot="20017097">
            <a:off x="2334818" y="1801283"/>
            <a:ext cx="207162" cy="551622"/>
          </a:xfrm>
          <a:prstGeom prst="up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2" name="Google Shape;668;p75">
            <a:extLst>
              <a:ext uri="{FF2B5EF4-FFF2-40B4-BE49-F238E27FC236}">
                <a16:creationId xmlns:a16="http://schemas.microsoft.com/office/drawing/2014/main" id="{D0BB8958-DBF7-8876-4E27-43F245F9B1BD}"/>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District Dashboard</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0853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50D5251F-0FC6-6070-B051-A6C647CAFC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5145" y="2675656"/>
            <a:ext cx="6046049" cy="3850510"/>
          </a:xfrm>
          <a:prstGeom prst="rect">
            <a:avLst/>
          </a:prstGeom>
          <a:ln>
            <a:solidFill>
              <a:schemeClr val="accent1"/>
            </a:solidFill>
          </a:ln>
        </p:spPr>
      </p:pic>
      <p:pic>
        <p:nvPicPr>
          <p:cNvPr id="5" name="Picture 4" descr="A screenshot of a phone&#10;&#10;Description automatically generated">
            <a:extLst>
              <a:ext uri="{FF2B5EF4-FFF2-40B4-BE49-F238E27FC236}">
                <a16:creationId xmlns:a16="http://schemas.microsoft.com/office/drawing/2014/main" id="{FA86B3F3-EEDB-CAB0-8F1E-78AA146846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623" y="382535"/>
            <a:ext cx="2248521" cy="2662429"/>
          </a:xfrm>
          <a:prstGeom prst="rect">
            <a:avLst/>
          </a:prstGeom>
        </p:spPr>
      </p:pic>
      <p:sp>
        <p:nvSpPr>
          <p:cNvPr id="6" name="Arrow: Right 5">
            <a:extLst>
              <a:ext uri="{FF2B5EF4-FFF2-40B4-BE49-F238E27FC236}">
                <a16:creationId xmlns:a16="http://schemas.microsoft.com/office/drawing/2014/main" id="{48BCF6D9-EF4B-0CE7-9867-AE2B5E1DCC4D}"/>
              </a:ext>
            </a:extLst>
          </p:cNvPr>
          <p:cNvSpPr/>
          <p:nvPr/>
        </p:nvSpPr>
        <p:spPr>
          <a:xfrm rot="2857785">
            <a:off x="2198268" y="2294348"/>
            <a:ext cx="1238529" cy="201288"/>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Tree>
    <p:extLst>
      <p:ext uri="{BB962C8B-B14F-4D97-AF65-F5344CB8AC3E}">
        <p14:creationId xmlns:p14="http://schemas.microsoft.com/office/powerpoint/2010/main" val="17570248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F76BF75E-E3FF-8EA4-CBDE-D42A651561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184" y="1600074"/>
            <a:ext cx="6848753" cy="4114927"/>
          </a:xfrm>
          <a:prstGeom prst="rect">
            <a:avLst/>
          </a:prstGeom>
          <a:ln>
            <a:solidFill>
              <a:schemeClr val="accent1"/>
            </a:solidFill>
          </a:ln>
        </p:spPr>
      </p:pic>
      <p:sp>
        <p:nvSpPr>
          <p:cNvPr id="4" name="Google Shape;668;p75">
            <a:extLst>
              <a:ext uri="{FF2B5EF4-FFF2-40B4-BE49-F238E27FC236}">
                <a16:creationId xmlns:a16="http://schemas.microsoft.com/office/drawing/2014/main" id="{B257FE0B-6DFC-4A57-844A-3ECC668C0A33}"/>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Metrics</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7489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3EF60E7F-9AA7-6B3C-A224-1C0A0B4F0A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8945" y="1828223"/>
            <a:ext cx="8126111" cy="2067855"/>
          </a:xfrm>
          <a:prstGeom prst="rect">
            <a:avLst/>
          </a:prstGeom>
          <a:ln>
            <a:solidFill>
              <a:schemeClr val="accent1"/>
            </a:solidFill>
          </a:ln>
        </p:spPr>
      </p:pic>
      <p:sp>
        <p:nvSpPr>
          <p:cNvPr id="3" name="Google Shape;668;p75">
            <a:extLst>
              <a:ext uri="{FF2B5EF4-FFF2-40B4-BE49-F238E27FC236}">
                <a16:creationId xmlns:a16="http://schemas.microsoft.com/office/drawing/2014/main" id="{72E6C286-0BAD-4921-976C-4B17BC7FE0AF}"/>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Connection Guides</a:t>
            </a:r>
            <a:endParaRPr sz="3600" b="1" dirty="0">
              <a:solidFill>
                <a:schemeClr val="dk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04409936-DF97-56AD-0B3D-08D98AAC99B0}"/>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66568" y="4788262"/>
            <a:ext cx="1097525" cy="1097525"/>
          </a:xfrm>
          <a:prstGeom prst="rect">
            <a:avLst/>
          </a:prstGeom>
          <a:noFill/>
          <a:ln>
            <a:noFill/>
          </a:ln>
        </p:spPr>
      </p:pic>
      <p:sp>
        <p:nvSpPr>
          <p:cNvPr id="6" name="TextBox 5">
            <a:extLst>
              <a:ext uri="{FF2B5EF4-FFF2-40B4-BE49-F238E27FC236}">
                <a16:creationId xmlns:a16="http://schemas.microsoft.com/office/drawing/2014/main" id="{FC792721-41F9-74B5-2B99-62880DBC159E}"/>
              </a:ext>
            </a:extLst>
          </p:cNvPr>
          <p:cNvSpPr txBox="1"/>
          <p:nvPr/>
        </p:nvSpPr>
        <p:spPr>
          <a:xfrm>
            <a:off x="3543298" y="4972617"/>
            <a:ext cx="4667864" cy="646331"/>
          </a:xfrm>
          <a:prstGeom prst="rect">
            <a:avLst/>
          </a:prstGeom>
          <a:noFill/>
        </p:spPr>
        <p:txBody>
          <a:bodyPr wrap="square">
            <a:spAutoFit/>
          </a:bodyPr>
          <a:lstStyle/>
          <a:p>
            <a:pPr marL="0" marR="0"/>
            <a:r>
              <a:rPr lang="en-US" sz="1800" b="1" u="sng" kern="1200" dirty="0">
                <a:solidFill>
                  <a:srgbClr val="0563C1"/>
                </a:solidFill>
                <a:effectLst/>
                <a:latin typeface="Calibri" panose="020F0502020204030204" pitchFamily="34" charset="0"/>
                <a:ea typeface="Calibri" panose="020F0502020204030204" pitchFamily="34" charset="0"/>
                <a:hlinkClick r:id="rId5"/>
              </a:rPr>
              <a:t>https://www.scouting.org/commissioners/connections/</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2791384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95E94F5E-0E2A-792A-7F11-8D4B7E0DE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73504" y="1822587"/>
            <a:ext cx="7010732" cy="3212825"/>
          </a:xfrm>
          <a:prstGeom prst="rect">
            <a:avLst/>
          </a:prstGeom>
          <a:ln>
            <a:solidFill>
              <a:schemeClr val="accent1"/>
            </a:solidFill>
          </a:ln>
        </p:spPr>
      </p:pic>
      <p:sp>
        <p:nvSpPr>
          <p:cNvPr id="5" name="Arrow: Right 4">
            <a:extLst>
              <a:ext uri="{FF2B5EF4-FFF2-40B4-BE49-F238E27FC236}">
                <a16:creationId xmlns:a16="http://schemas.microsoft.com/office/drawing/2014/main" id="{143339FA-60DE-78A1-6EEC-360613E7133E}"/>
              </a:ext>
            </a:extLst>
          </p:cNvPr>
          <p:cNvSpPr/>
          <p:nvPr/>
        </p:nvSpPr>
        <p:spPr>
          <a:xfrm>
            <a:off x="3396260" y="4509589"/>
            <a:ext cx="864704" cy="208722"/>
          </a:xfrm>
          <a:prstGeom prst="right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6" name="Google Shape;668;p75">
            <a:extLst>
              <a:ext uri="{FF2B5EF4-FFF2-40B4-BE49-F238E27FC236}">
                <a16:creationId xmlns:a16="http://schemas.microsoft.com/office/drawing/2014/main" id="{99F07824-079A-4D96-A146-9BE47F855D34}"/>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Youth Membership</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631404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80C024F9-C6BF-F748-4E12-901CD856B8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432" y="1287555"/>
            <a:ext cx="6477135" cy="5107521"/>
          </a:xfrm>
          <a:prstGeom prst="rect">
            <a:avLst/>
          </a:prstGeom>
          <a:ln>
            <a:solidFill>
              <a:schemeClr val="accent1">
                <a:shade val="15000"/>
              </a:schemeClr>
            </a:solidFill>
          </a:ln>
        </p:spPr>
      </p:pic>
      <p:sp>
        <p:nvSpPr>
          <p:cNvPr id="4" name="Google Shape;668;p75">
            <a:extLst>
              <a:ext uri="{FF2B5EF4-FFF2-40B4-BE49-F238E27FC236}">
                <a16:creationId xmlns:a16="http://schemas.microsoft.com/office/drawing/2014/main" id="{676922E9-5A6E-432D-ABF1-2C3FE12EB494}"/>
              </a:ext>
            </a:extLst>
          </p:cNvPr>
          <p:cNvSpPr/>
          <p:nvPr/>
        </p:nvSpPr>
        <p:spPr>
          <a:xfrm>
            <a:off x="86555" y="279381"/>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Membership Detail</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13280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white screen&#10;&#10;Description automatically generated">
            <a:extLst>
              <a:ext uri="{FF2B5EF4-FFF2-40B4-BE49-F238E27FC236}">
                <a16:creationId xmlns:a16="http://schemas.microsoft.com/office/drawing/2014/main" id="{D0A2D8EA-14E2-58F9-2244-1F97E8DFA0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55339" y="2524449"/>
            <a:ext cx="5975223" cy="3501299"/>
          </a:xfrm>
          <a:prstGeom prst="rect">
            <a:avLst/>
          </a:prstGeom>
          <a:ln>
            <a:solidFill>
              <a:schemeClr val="accent1">
                <a:shade val="15000"/>
              </a:schemeClr>
            </a:solidFill>
          </a:ln>
        </p:spPr>
      </p:pic>
      <p:sp>
        <p:nvSpPr>
          <p:cNvPr id="4" name="Google Shape;668;p75">
            <a:extLst>
              <a:ext uri="{FF2B5EF4-FFF2-40B4-BE49-F238E27FC236}">
                <a16:creationId xmlns:a16="http://schemas.microsoft.com/office/drawing/2014/main" id="{A6CB511E-88F9-4974-A438-F99192FCD52F}"/>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Advancement Data</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90002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668;p75">
            <a:extLst>
              <a:ext uri="{FF2B5EF4-FFF2-40B4-BE49-F238E27FC236}">
                <a16:creationId xmlns:a16="http://schemas.microsoft.com/office/drawing/2014/main" id="{A1F1EDD3-790C-4DA5-966E-19E19CF50ACF}"/>
              </a:ext>
            </a:extLst>
          </p:cNvPr>
          <p:cNvSpPr/>
          <p:nvPr/>
        </p:nvSpPr>
        <p:spPr>
          <a:xfrm>
            <a:off x="86555" y="252877"/>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Volunteer </a:t>
            </a:r>
            <a:br>
              <a:rPr lang="en-US" sz="3600" b="1" dirty="0">
                <a:solidFill>
                  <a:schemeClr val="dk1"/>
                </a:solidFill>
                <a:latin typeface="Calibri"/>
                <a:ea typeface="Calibri"/>
                <a:cs typeface="Calibri"/>
                <a:sym typeface="Calibri"/>
              </a:rPr>
            </a:br>
            <a:r>
              <a:rPr lang="en-US" sz="3600" b="1" dirty="0">
                <a:solidFill>
                  <a:schemeClr val="dk1"/>
                </a:solidFill>
                <a:latin typeface="Calibri"/>
                <a:ea typeface="Calibri"/>
                <a:cs typeface="Calibri"/>
                <a:sym typeface="Calibri"/>
              </a:rPr>
              <a:t>Leadership</a:t>
            </a:r>
            <a:endParaRPr sz="3600" b="1" dirty="0">
              <a:solidFill>
                <a:schemeClr val="dk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F52BD3F2-7BAD-1735-A708-297936AEB605}"/>
              </a:ext>
            </a:extLst>
          </p:cNvPr>
          <p:cNvPicPr>
            <a:picLocks noChangeAspect="1"/>
          </p:cNvPicPr>
          <p:nvPr/>
        </p:nvPicPr>
        <p:blipFill>
          <a:blip r:embed="rId3"/>
          <a:srcRect/>
          <a:stretch/>
        </p:blipFill>
        <p:spPr>
          <a:xfrm>
            <a:off x="2870562" y="978567"/>
            <a:ext cx="3402876" cy="5456595"/>
          </a:xfrm>
          <a:prstGeom prst="rect">
            <a:avLst/>
          </a:prstGeom>
          <a:ln>
            <a:solidFill>
              <a:schemeClr val="accent1"/>
            </a:solidFill>
          </a:ln>
        </p:spPr>
      </p:pic>
    </p:spTree>
    <p:extLst>
      <p:ext uri="{BB962C8B-B14F-4D97-AF65-F5344CB8AC3E}">
        <p14:creationId xmlns:p14="http://schemas.microsoft.com/office/powerpoint/2010/main" val="39463374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CB9DEEB-909B-75DC-1A19-5C0FAE9F94CC}"/>
              </a:ext>
            </a:extLst>
          </p:cNvPr>
          <p:cNvSpPr txBox="1"/>
          <p:nvPr/>
        </p:nvSpPr>
        <p:spPr>
          <a:xfrm>
            <a:off x="369819" y="253112"/>
            <a:ext cx="4519246" cy="646331"/>
          </a:xfrm>
          <a:prstGeom prst="rect">
            <a:avLst/>
          </a:prstGeom>
          <a:noFill/>
        </p:spPr>
        <p:txBody>
          <a:bodyPr wrap="square" rtlCol="0">
            <a:spAutoFit/>
          </a:bodyPr>
          <a:lstStyle/>
          <a:p>
            <a:r>
              <a:rPr lang="en-US" sz="3600" b="1" dirty="0"/>
              <a:t>Our Methods</a:t>
            </a:r>
          </a:p>
        </p:txBody>
      </p:sp>
      <p:sp>
        <p:nvSpPr>
          <p:cNvPr id="8" name="TextBox 7">
            <a:extLst>
              <a:ext uri="{FF2B5EF4-FFF2-40B4-BE49-F238E27FC236}">
                <a16:creationId xmlns:a16="http://schemas.microsoft.com/office/drawing/2014/main" id="{2D9F5CCE-533F-4AB9-3453-0963D4098126}"/>
              </a:ext>
            </a:extLst>
          </p:cNvPr>
          <p:cNvSpPr txBox="1"/>
          <p:nvPr/>
        </p:nvSpPr>
        <p:spPr>
          <a:xfrm>
            <a:off x="1564389" y="2124127"/>
            <a:ext cx="6649351" cy="3477875"/>
          </a:xfrm>
          <a:prstGeom prst="rect">
            <a:avLst/>
          </a:prstGeom>
          <a:noFill/>
        </p:spPr>
        <p:txBody>
          <a:bodyPr wrap="square" rtlCol="0">
            <a:spAutoFit/>
          </a:bodyPr>
          <a:lstStyle/>
          <a:p>
            <a:pPr marL="457200" indent="-457200">
              <a:buFont typeface="Arial" panose="020B0604020202020204" pitchFamily="34" charset="0"/>
              <a:buChar char="•"/>
            </a:pPr>
            <a:r>
              <a:rPr lang="en-US" sz="3200" b="1" dirty="0"/>
              <a:t>Objective Metrics</a:t>
            </a:r>
          </a:p>
          <a:p>
            <a:pPr marL="457200" indent="-457200">
              <a:buFont typeface="Arial" panose="020B0604020202020204" pitchFamily="34" charset="0"/>
              <a:buChar char="•"/>
            </a:pPr>
            <a:r>
              <a:rPr lang="en-US" sz="3200" b="1" dirty="0"/>
              <a:t>Unit Connections</a:t>
            </a:r>
          </a:p>
          <a:p>
            <a:pPr marL="457200" indent="-457200">
              <a:buFont typeface="Arial" panose="020B0604020202020204" pitchFamily="34" charset="0"/>
              <a:buChar char="•"/>
            </a:pPr>
            <a:r>
              <a:rPr lang="en-US" sz="3200" b="1" dirty="0"/>
              <a:t>The Key 3</a:t>
            </a:r>
          </a:p>
          <a:p>
            <a:pPr marL="457200" indent="-457200">
              <a:buFont typeface="Arial" panose="020B0604020202020204" pitchFamily="34" charset="0"/>
              <a:buChar char="•"/>
            </a:pPr>
            <a:r>
              <a:rPr lang="en-US" sz="3200" b="1" dirty="0"/>
              <a:t>Impact, Not Activity</a:t>
            </a:r>
          </a:p>
          <a:p>
            <a:pPr marL="457200" indent="-457200">
              <a:buFont typeface="Arial" panose="020B0604020202020204" pitchFamily="34" charset="0"/>
              <a:buChar char="•"/>
            </a:pPr>
            <a:r>
              <a:rPr lang="en-US" sz="3200" b="1" dirty="0"/>
              <a:t>Grow Partnerships</a:t>
            </a:r>
          </a:p>
          <a:p>
            <a:pPr marL="457200" indent="-457200">
              <a:buFont typeface="Arial" panose="020B0604020202020204" pitchFamily="34" charset="0"/>
              <a:buChar char="•"/>
            </a:pPr>
            <a:r>
              <a:rPr lang="en-US" sz="3200" b="1" dirty="0"/>
              <a:t>Change the Way We Work Together</a:t>
            </a:r>
          </a:p>
          <a:p>
            <a:endParaRPr lang="en-US" sz="2800" b="1" dirty="0"/>
          </a:p>
        </p:txBody>
      </p:sp>
    </p:spTree>
    <p:extLst>
      <p:ext uri="{BB962C8B-B14F-4D97-AF65-F5344CB8AC3E}">
        <p14:creationId xmlns:p14="http://schemas.microsoft.com/office/powerpoint/2010/main" val="250981236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omputer&#10;&#10;Description automatically generated">
            <a:extLst>
              <a:ext uri="{FF2B5EF4-FFF2-40B4-BE49-F238E27FC236}">
                <a16:creationId xmlns:a16="http://schemas.microsoft.com/office/drawing/2014/main" id="{9CB50616-1751-7C52-99CE-6D7816F317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3218" y="1751337"/>
            <a:ext cx="7877563" cy="3355326"/>
          </a:xfrm>
          <a:prstGeom prst="rect">
            <a:avLst/>
          </a:prstGeom>
          <a:ln>
            <a:solidFill>
              <a:schemeClr val="accent1">
                <a:shade val="15000"/>
              </a:schemeClr>
            </a:solidFill>
          </a:ln>
        </p:spPr>
      </p:pic>
      <p:sp>
        <p:nvSpPr>
          <p:cNvPr id="4" name="Google Shape;668;p75">
            <a:extLst>
              <a:ext uri="{FF2B5EF4-FFF2-40B4-BE49-F238E27FC236}">
                <a16:creationId xmlns:a16="http://schemas.microsoft.com/office/drawing/2014/main" id="{66F70893-1D7F-448E-9ADE-4A06A99155E0}"/>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Roundtable</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867804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50D3D-0CC4-2F8C-FA99-A387C17EF542}"/>
            </a:ext>
          </a:extLst>
        </p:cNvPr>
        <p:cNvGrpSpPr/>
        <p:nvPr/>
      </p:nvGrpSpPr>
      <p:grpSpPr>
        <a:xfrm>
          <a:off x="0" y="0"/>
          <a:ext cx="0" cy="0"/>
          <a:chOff x="0" y="0"/>
          <a:chExt cx="0" cy="0"/>
        </a:xfrm>
      </p:grpSpPr>
      <p:pic>
        <p:nvPicPr>
          <p:cNvPr id="23" name="Picture 22">
            <a:extLst>
              <a:ext uri="{FF2B5EF4-FFF2-40B4-BE49-F238E27FC236}">
                <a16:creationId xmlns:a16="http://schemas.microsoft.com/office/drawing/2014/main" id="{3EA7DF2C-C2EE-CA04-4BFB-9B3820B83AB0}"/>
              </a:ext>
            </a:extLst>
          </p:cNvPr>
          <p:cNvPicPr>
            <a:picLocks noChangeAspect="1"/>
          </p:cNvPicPr>
          <p:nvPr/>
        </p:nvPicPr>
        <p:blipFill>
          <a:blip r:embed="rId3"/>
          <a:stretch>
            <a:fillRect/>
          </a:stretch>
        </p:blipFill>
        <p:spPr>
          <a:xfrm>
            <a:off x="132736" y="2010645"/>
            <a:ext cx="5010764" cy="2839732"/>
          </a:xfrm>
          <a:prstGeom prst="rect">
            <a:avLst/>
          </a:prstGeom>
          <a:ln>
            <a:solidFill>
              <a:schemeClr val="accent1"/>
            </a:solidFill>
          </a:ln>
        </p:spPr>
      </p:pic>
      <p:sp>
        <p:nvSpPr>
          <p:cNvPr id="24" name="TextBox 23">
            <a:extLst>
              <a:ext uri="{FF2B5EF4-FFF2-40B4-BE49-F238E27FC236}">
                <a16:creationId xmlns:a16="http://schemas.microsoft.com/office/drawing/2014/main" id="{ECB0D0F9-2377-79CD-1581-A4914F787C99}"/>
              </a:ext>
            </a:extLst>
          </p:cNvPr>
          <p:cNvSpPr txBox="1"/>
          <p:nvPr/>
        </p:nvSpPr>
        <p:spPr>
          <a:xfrm>
            <a:off x="5223036" y="1485555"/>
            <a:ext cx="3686833" cy="4893647"/>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2400" b="1"/>
              <a:t>How many units may need help?</a:t>
            </a:r>
          </a:p>
          <a:p>
            <a:pPr marL="214313" indent="-214313">
              <a:buFont typeface="Arial" panose="020B0604020202020204" pitchFamily="34" charset="0"/>
              <a:buChar char="•"/>
            </a:pPr>
            <a:r>
              <a:rPr lang="en-US" sz="2400" b="1"/>
              <a:t>Do I have enough commissioners to provide the needed help?</a:t>
            </a:r>
          </a:p>
          <a:p>
            <a:pPr marL="214313" indent="-214313">
              <a:buFont typeface="Arial" panose="020B0604020202020204" pitchFamily="34" charset="0"/>
              <a:buChar char="•"/>
            </a:pPr>
            <a:r>
              <a:rPr lang="en-US" sz="2400" b="1"/>
              <a:t>Which program(s) need the most help?</a:t>
            </a:r>
          </a:p>
          <a:p>
            <a:pPr marL="214313" indent="-214313">
              <a:buFont typeface="Arial" panose="020B0604020202020204" pitchFamily="34" charset="0"/>
              <a:buChar char="•"/>
            </a:pPr>
            <a:r>
              <a:rPr lang="en-US" sz="2400" b="1"/>
              <a:t>Have units improved over a 3-month or year timeframe?</a:t>
            </a:r>
          </a:p>
          <a:p>
            <a:pPr marL="214313" indent="-214313">
              <a:buFont typeface="Arial" panose="020B0604020202020204" pitchFamily="34" charset="0"/>
              <a:buChar char="•"/>
            </a:pPr>
            <a:r>
              <a:rPr lang="en-US" sz="2400" b="1"/>
              <a:t>How can I learn more detail about which units need help?</a:t>
            </a:r>
          </a:p>
        </p:txBody>
      </p:sp>
      <p:sp>
        <p:nvSpPr>
          <p:cNvPr id="25" name="Rectangle 24">
            <a:extLst>
              <a:ext uri="{FF2B5EF4-FFF2-40B4-BE49-F238E27FC236}">
                <a16:creationId xmlns:a16="http://schemas.microsoft.com/office/drawing/2014/main" id="{5EE33D6B-8B7A-A48E-C9B8-819CD54BB055}"/>
              </a:ext>
            </a:extLst>
          </p:cNvPr>
          <p:cNvSpPr/>
          <p:nvPr/>
        </p:nvSpPr>
        <p:spPr>
          <a:xfrm>
            <a:off x="4797178" y="2170123"/>
            <a:ext cx="212271" cy="22860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2" name="Google Shape;366;p24">
            <a:extLst>
              <a:ext uri="{FF2B5EF4-FFF2-40B4-BE49-F238E27FC236}">
                <a16:creationId xmlns:a16="http://schemas.microsoft.com/office/drawing/2014/main" id="{E6028A24-A9A5-5994-E8F0-AE898AB1652E}"/>
              </a:ext>
            </a:extLst>
          </p:cNvPr>
          <p:cNvSpPr/>
          <p:nvPr/>
        </p:nvSpPr>
        <p:spPr>
          <a:xfrm>
            <a:off x="1404564" y="2758969"/>
            <a:ext cx="1261208" cy="730869"/>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3" name="Google Shape;366;p24">
            <a:extLst>
              <a:ext uri="{FF2B5EF4-FFF2-40B4-BE49-F238E27FC236}">
                <a16:creationId xmlns:a16="http://schemas.microsoft.com/office/drawing/2014/main" id="{19EB5644-2F4C-44DC-8C4F-A9B1A955B3BE}"/>
              </a:ext>
            </a:extLst>
          </p:cNvPr>
          <p:cNvSpPr/>
          <p:nvPr/>
        </p:nvSpPr>
        <p:spPr>
          <a:xfrm>
            <a:off x="212272" y="3710240"/>
            <a:ext cx="694754" cy="730869"/>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4" name="Google Shape;366;p24">
            <a:extLst>
              <a:ext uri="{FF2B5EF4-FFF2-40B4-BE49-F238E27FC236}">
                <a16:creationId xmlns:a16="http://schemas.microsoft.com/office/drawing/2014/main" id="{59CDEDA5-DA5C-0184-2175-3695B7B65B30}"/>
              </a:ext>
            </a:extLst>
          </p:cNvPr>
          <p:cNvSpPr/>
          <p:nvPr/>
        </p:nvSpPr>
        <p:spPr>
          <a:xfrm>
            <a:off x="1130360" y="2170123"/>
            <a:ext cx="1502229" cy="246218"/>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8" name="Google Shape;668;p75">
            <a:extLst>
              <a:ext uri="{FF2B5EF4-FFF2-40B4-BE49-F238E27FC236}">
                <a16:creationId xmlns:a16="http://schemas.microsoft.com/office/drawing/2014/main" id="{DDCB9F82-6C17-4C47-9E2A-25AC306F4F2E}"/>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Trends</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68664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1ACDDA-82DA-0A54-6705-5E6ED7FC70C4}"/>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3B77F40-86DF-041D-BB53-056257ED3BDE}"/>
              </a:ext>
            </a:extLst>
          </p:cNvPr>
          <p:cNvPicPr>
            <a:picLocks noChangeAspect="1"/>
          </p:cNvPicPr>
          <p:nvPr/>
        </p:nvPicPr>
        <p:blipFill>
          <a:blip r:embed="rId3"/>
          <a:stretch>
            <a:fillRect/>
          </a:stretch>
        </p:blipFill>
        <p:spPr>
          <a:xfrm>
            <a:off x="130628" y="2111345"/>
            <a:ext cx="8858251" cy="2635311"/>
          </a:xfrm>
          <a:prstGeom prst="rect">
            <a:avLst/>
          </a:prstGeom>
          <a:ln>
            <a:solidFill>
              <a:schemeClr val="accent1"/>
            </a:solidFill>
          </a:ln>
        </p:spPr>
      </p:pic>
      <p:sp>
        <p:nvSpPr>
          <p:cNvPr id="4" name="TextBox 3">
            <a:extLst>
              <a:ext uri="{FF2B5EF4-FFF2-40B4-BE49-F238E27FC236}">
                <a16:creationId xmlns:a16="http://schemas.microsoft.com/office/drawing/2014/main" id="{272F10B7-E75B-0BC7-4B02-A189E7838DA6}"/>
              </a:ext>
            </a:extLst>
          </p:cNvPr>
          <p:cNvSpPr txBox="1"/>
          <p:nvPr/>
        </p:nvSpPr>
        <p:spPr>
          <a:xfrm>
            <a:off x="6474280" y="2111344"/>
            <a:ext cx="2490107" cy="2031325"/>
          </a:xfrm>
          <a:prstGeom prst="rect">
            <a:avLst/>
          </a:prstGeom>
          <a:solidFill>
            <a:schemeClr val="bg1"/>
          </a:solidFill>
          <a:ln>
            <a:solidFill>
              <a:schemeClr val="accent1"/>
            </a:solidFill>
          </a:ln>
        </p:spPr>
        <p:txBody>
          <a:bodyPr wrap="square" rtlCol="0">
            <a:spAutoFit/>
          </a:bodyPr>
          <a:lstStyle/>
          <a:p>
            <a:pPr marL="214313" indent="-214313">
              <a:buFont typeface="Arial" panose="020B0604020202020204" pitchFamily="34" charset="0"/>
              <a:buChar char="•"/>
            </a:pPr>
            <a:r>
              <a:rPr lang="en-US" b="1"/>
              <a:t>Which units are not meeting key metrics?</a:t>
            </a:r>
          </a:p>
          <a:p>
            <a:pPr marL="214313" indent="-214313">
              <a:buFont typeface="Arial" panose="020B0604020202020204" pitchFamily="34" charset="0"/>
              <a:buChar char="•"/>
            </a:pPr>
            <a:r>
              <a:rPr lang="en-US" b="1"/>
              <a:t>What metrics are not being met?</a:t>
            </a:r>
          </a:p>
          <a:p>
            <a:pPr marL="214313" indent="-214313">
              <a:buFont typeface="Arial" panose="020B0604020202020204" pitchFamily="34" charset="0"/>
              <a:buChar char="•"/>
            </a:pPr>
            <a:r>
              <a:rPr lang="en-US" b="1"/>
              <a:t>Which units should I focus the most help on?</a:t>
            </a:r>
          </a:p>
        </p:txBody>
      </p:sp>
      <p:sp>
        <p:nvSpPr>
          <p:cNvPr id="6" name="TextBox 5">
            <a:extLst>
              <a:ext uri="{FF2B5EF4-FFF2-40B4-BE49-F238E27FC236}">
                <a16:creationId xmlns:a16="http://schemas.microsoft.com/office/drawing/2014/main" id="{214FEA3F-37F6-4F79-0778-C85284BB7F47}"/>
              </a:ext>
            </a:extLst>
          </p:cNvPr>
          <p:cNvSpPr txBox="1"/>
          <p:nvPr/>
        </p:nvSpPr>
        <p:spPr>
          <a:xfrm>
            <a:off x="3506429" y="2111345"/>
            <a:ext cx="2918865" cy="923330"/>
          </a:xfrm>
          <a:prstGeom prst="rect">
            <a:avLst/>
          </a:prstGeom>
          <a:solidFill>
            <a:schemeClr val="bg1"/>
          </a:solidFill>
          <a:ln>
            <a:solidFill>
              <a:schemeClr val="accent1"/>
            </a:solidFill>
          </a:ln>
        </p:spPr>
        <p:txBody>
          <a:bodyPr wrap="square" rtlCol="0">
            <a:spAutoFit/>
          </a:bodyPr>
          <a:lstStyle/>
          <a:p>
            <a:pPr marL="214313" indent="-214313">
              <a:buFont typeface="Arial" panose="020B0604020202020204" pitchFamily="34" charset="0"/>
              <a:buChar char="•"/>
            </a:pPr>
            <a:r>
              <a:rPr lang="en-US" b="1"/>
              <a:t>How can I learn how well units are doing for each metric?</a:t>
            </a:r>
          </a:p>
        </p:txBody>
      </p:sp>
      <p:sp>
        <p:nvSpPr>
          <p:cNvPr id="7" name="Google Shape;668;p75">
            <a:extLst>
              <a:ext uri="{FF2B5EF4-FFF2-40B4-BE49-F238E27FC236}">
                <a16:creationId xmlns:a16="http://schemas.microsoft.com/office/drawing/2014/main" id="{2784488E-0784-423D-BD40-C76883A82411}"/>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Unit Metrics</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9827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subTnLst>
                                    <p:set>
                                      <p:cBhvr override="childStyle">
                                        <p:cTn dur="1" fill="hold" display="0" masterRel="nextClick" afterEffect="1"/>
                                        <p:tgtEl>
                                          <p:spTgt spid="4"/>
                                        </p:tgtEl>
                                        <p:attrNameLst>
                                          <p:attrName>style.visibility</p:attrName>
                                        </p:attrNameLst>
                                      </p:cBhvr>
                                      <p:to>
                                        <p:strVal val="hidden"/>
                                      </p:to>
                                    </p:set>
                                  </p:sub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0412B-A038-8F23-B76E-ACFF37604DDD}"/>
            </a:ext>
          </a:extLst>
        </p:cNvPr>
        <p:cNvGrpSpPr/>
        <p:nvPr/>
      </p:nvGrpSpPr>
      <p:grpSpPr>
        <a:xfrm>
          <a:off x="0" y="0"/>
          <a:ext cx="0" cy="0"/>
          <a:chOff x="0" y="0"/>
          <a:chExt cx="0" cy="0"/>
        </a:xfrm>
      </p:grpSpPr>
      <p:pic>
        <p:nvPicPr>
          <p:cNvPr id="2" name="Picture 1" descr="A screenshot of a computer&#10;&#10;Description automatically generated">
            <a:extLst>
              <a:ext uri="{FF2B5EF4-FFF2-40B4-BE49-F238E27FC236}">
                <a16:creationId xmlns:a16="http://schemas.microsoft.com/office/drawing/2014/main" id="{3F69AEA8-1C77-4CB8-8636-EEC31530AB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690" y="2136904"/>
            <a:ext cx="5263862" cy="3162680"/>
          </a:xfrm>
          <a:prstGeom prst="rect">
            <a:avLst/>
          </a:prstGeom>
          <a:ln>
            <a:solidFill>
              <a:schemeClr val="accent1"/>
            </a:solidFill>
          </a:ln>
        </p:spPr>
      </p:pic>
      <p:sp>
        <p:nvSpPr>
          <p:cNvPr id="3" name="TextBox 2">
            <a:extLst>
              <a:ext uri="{FF2B5EF4-FFF2-40B4-BE49-F238E27FC236}">
                <a16:creationId xmlns:a16="http://schemas.microsoft.com/office/drawing/2014/main" id="{243BC7CA-8C9D-2837-3A2D-446A835DB4C3}"/>
              </a:ext>
            </a:extLst>
          </p:cNvPr>
          <p:cNvSpPr txBox="1"/>
          <p:nvPr/>
        </p:nvSpPr>
        <p:spPr>
          <a:xfrm>
            <a:off x="5846582" y="1806827"/>
            <a:ext cx="3001923" cy="4093428"/>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2000" b="1"/>
              <a:t>Are there patterns among the metrics where common help is needed?</a:t>
            </a:r>
          </a:p>
          <a:p>
            <a:pPr marL="214313" indent="-214313">
              <a:buFont typeface="Arial" panose="020B0604020202020204" pitchFamily="34" charset="0"/>
              <a:buChar char="•"/>
            </a:pPr>
            <a:r>
              <a:rPr lang="en-US" sz="2000" b="1"/>
              <a:t>Are there patterns among Scouting Programs where common help is needed?</a:t>
            </a:r>
          </a:p>
          <a:p>
            <a:pPr marL="214313" indent="-214313">
              <a:buFont typeface="Arial" panose="020B0604020202020204" pitchFamily="34" charset="0"/>
              <a:buChar char="•"/>
            </a:pPr>
            <a:r>
              <a:rPr lang="en-US" sz="2000" b="1"/>
              <a:t>Where can I engage the district committee or others to provide needed help?</a:t>
            </a:r>
          </a:p>
        </p:txBody>
      </p:sp>
      <p:sp>
        <p:nvSpPr>
          <p:cNvPr id="4" name="Google Shape;366;p24">
            <a:extLst>
              <a:ext uri="{FF2B5EF4-FFF2-40B4-BE49-F238E27FC236}">
                <a16:creationId xmlns:a16="http://schemas.microsoft.com/office/drawing/2014/main" id="{45A608B5-1C21-266F-DEE8-E602D77FD654}"/>
              </a:ext>
            </a:extLst>
          </p:cNvPr>
          <p:cNvSpPr/>
          <p:nvPr/>
        </p:nvSpPr>
        <p:spPr>
          <a:xfrm>
            <a:off x="2322871" y="2482437"/>
            <a:ext cx="553065" cy="2213080"/>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6" name="Google Shape;366;p24">
            <a:extLst>
              <a:ext uri="{FF2B5EF4-FFF2-40B4-BE49-F238E27FC236}">
                <a16:creationId xmlns:a16="http://schemas.microsoft.com/office/drawing/2014/main" id="{75E8A7FD-B347-1A32-6731-56F4FFB3E052}"/>
              </a:ext>
            </a:extLst>
          </p:cNvPr>
          <p:cNvSpPr/>
          <p:nvPr/>
        </p:nvSpPr>
        <p:spPr>
          <a:xfrm>
            <a:off x="582720" y="2884535"/>
            <a:ext cx="4925803" cy="317709"/>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7" name="Google Shape;668;p75">
            <a:extLst>
              <a:ext uri="{FF2B5EF4-FFF2-40B4-BE49-F238E27FC236}">
                <a16:creationId xmlns:a16="http://schemas.microsoft.com/office/drawing/2014/main" id="{FF25FBD1-477F-477A-9CB3-4FE5497245D2}"/>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Unit Metrics</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46499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50517-75F0-6876-2262-2F219D1A0142}"/>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950D1B27-A41C-E48B-334B-288F42F4181B}"/>
              </a:ext>
            </a:extLst>
          </p:cNvPr>
          <p:cNvPicPr>
            <a:picLocks noChangeAspect="1"/>
          </p:cNvPicPr>
          <p:nvPr/>
        </p:nvPicPr>
        <p:blipFill>
          <a:blip r:embed="rId3"/>
          <a:stretch>
            <a:fillRect/>
          </a:stretch>
        </p:blipFill>
        <p:spPr>
          <a:xfrm>
            <a:off x="618487" y="2062931"/>
            <a:ext cx="8003066" cy="2765322"/>
          </a:xfrm>
          <a:prstGeom prst="rect">
            <a:avLst/>
          </a:prstGeom>
          <a:ln>
            <a:solidFill>
              <a:schemeClr val="accent1"/>
            </a:solidFill>
          </a:ln>
        </p:spPr>
      </p:pic>
      <p:sp>
        <p:nvSpPr>
          <p:cNvPr id="6" name="Google Shape;366;p24">
            <a:extLst>
              <a:ext uri="{FF2B5EF4-FFF2-40B4-BE49-F238E27FC236}">
                <a16:creationId xmlns:a16="http://schemas.microsoft.com/office/drawing/2014/main" id="{2760BD1B-7829-9CE6-83BA-D050DEA6073E}"/>
              </a:ext>
            </a:extLst>
          </p:cNvPr>
          <p:cNvSpPr/>
          <p:nvPr/>
        </p:nvSpPr>
        <p:spPr>
          <a:xfrm>
            <a:off x="829597" y="2194407"/>
            <a:ext cx="1648133" cy="255670"/>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9" name="Google Shape;366;p24">
            <a:extLst>
              <a:ext uri="{FF2B5EF4-FFF2-40B4-BE49-F238E27FC236}">
                <a16:creationId xmlns:a16="http://schemas.microsoft.com/office/drawing/2014/main" id="{7A92ABB8-AE14-0318-BF45-0B06B5B75E58}"/>
              </a:ext>
            </a:extLst>
          </p:cNvPr>
          <p:cNvSpPr/>
          <p:nvPr/>
        </p:nvSpPr>
        <p:spPr>
          <a:xfrm>
            <a:off x="829598" y="3960061"/>
            <a:ext cx="1249926" cy="283208"/>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12" name="Google Shape;366;p24">
            <a:extLst>
              <a:ext uri="{FF2B5EF4-FFF2-40B4-BE49-F238E27FC236}">
                <a16:creationId xmlns:a16="http://schemas.microsoft.com/office/drawing/2014/main" id="{D86C2FFB-4333-C784-339A-83D33EA98BE5}"/>
              </a:ext>
            </a:extLst>
          </p:cNvPr>
          <p:cNvSpPr/>
          <p:nvPr/>
        </p:nvSpPr>
        <p:spPr>
          <a:xfrm>
            <a:off x="829597" y="4407925"/>
            <a:ext cx="5431094" cy="255671"/>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13" name="Arrow: Down 12">
            <a:extLst>
              <a:ext uri="{FF2B5EF4-FFF2-40B4-BE49-F238E27FC236}">
                <a16:creationId xmlns:a16="http://schemas.microsoft.com/office/drawing/2014/main" id="{B9E13F7E-ADA2-4889-3E64-D42910354EED}"/>
              </a:ext>
            </a:extLst>
          </p:cNvPr>
          <p:cNvSpPr/>
          <p:nvPr/>
        </p:nvSpPr>
        <p:spPr>
          <a:xfrm rot="3519557">
            <a:off x="2445979" y="3671550"/>
            <a:ext cx="283531" cy="523070"/>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7" name="Google Shape;668;p75">
            <a:extLst>
              <a:ext uri="{FF2B5EF4-FFF2-40B4-BE49-F238E27FC236}">
                <a16:creationId xmlns:a16="http://schemas.microsoft.com/office/drawing/2014/main" id="{0F789F51-01A9-4560-A324-688EB5B240AB}"/>
              </a:ext>
            </a:extLst>
          </p:cNvPr>
          <p:cNvSpPr/>
          <p:nvPr/>
        </p:nvSpPr>
        <p:spPr>
          <a:xfrm>
            <a:off x="86555" y="252877"/>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Unit Connections</a:t>
            </a:r>
            <a:br>
              <a:rPr lang="en-US" sz="3600" b="1" dirty="0">
                <a:solidFill>
                  <a:schemeClr val="dk1"/>
                </a:solidFill>
                <a:latin typeface="Calibri"/>
                <a:ea typeface="Calibri"/>
                <a:cs typeface="Calibri"/>
                <a:sym typeface="Calibri"/>
              </a:rPr>
            </a:br>
            <a:r>
              <a:rPr lang="en-US" sz="3600" b="1" dirty="0">
                <a:solidFill>
                  <a:schemeClr val="dk1"/>
                </a:solidFill>
                <a:latin typeface="Calibri"/>
                <a:ea typeface="Calibri"/>
                <a:cs typeface="Calibri"/>
                <a:sym typeface="Calibri"/>
              </a:rPr>
              <a:t>Guides and Reports</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339895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7EE494-6E5D-7A97-E62E-B33D9F6ED5AF}"/>
            </a:ext>
          </a:extLst>
        </p:cNvPr>
        <p:cNvGrpSpPr/>
        <p:nvPr/>
      </p:nvGrpSpPr>
      <p:grpSpPr>
        <a:xfrm>
          <a:off x="0" y="0"/>
          <a:ext cx="0" cy="0"/>
          <a:chOff x="0" y="0"/>
          <a:chExt cx="0" cy="0"/>
        </a:xfrm>
      </p:grpSpPr>
      <p:pic>
        <p:nvPicPr>
          <p:cNvPr id="8" name="Picture 7">
            <a:extLst>
              <a:ext uri="{FF2B5EF4-FFF2-40B4-BE49-F238E27FC236}">
                <a16:creationId xmlns:a16="http://schemas.microsoft.com/office/drawing/2014/main" id="{CDD47CCC-583D-B25D-5DDF-33B4FC485DD1}"/>
              </a:ext>
            </a:extLst>
          </p:cNvPr>
          <p:cNvPicPr>
            <a:picLocks noChangeAspect="1"/>
          </p:cNvPicPr>
          <p:nvPr/>
        </p:nvPicPr>
        <p:blipFill>
          <a:blip r:embed="rId3"/>
          <a:stretch>
            <a:fillRect/>
          </a:stretch>
        </p:blipFill>
        <p:spPr>
          <a:xfrm>
            <a:off x="414770" y="1695367"/>
            <a:ext cx="8314459" cy="3967184"/>
          </a:xfrm>
          <a:prstGeom prst="rect">
            <a:avLst/>
          </a:prstGeom>
          <a:ln>
            <a:solidFill>
              <a:schemeClr val="accent1"/>
            </a:solidFill>
          </a:ln>
        </p:spPr>
      </p:pic>
      <p:sp>
        <p:nvSpPr>
          <p:cNvPr id="5" name="Title 4">
            <a:extLst>
              <a:ext uri="{FF2B5EF4-FFF2-40B4-BE49-F238E27FC236}">
                <a16:creationId xmlns:a16="http://schemas.microsoft.com/office/drawing/2014/main" id="{9C313F80-1621-CC0D-1175-FBEABB9E7974}"/>
              </a:ext>
            </a:extLst>
          </p:cNvPr>
          <p:cNvSpPr>
            <a:spLocks noGrp="1"/>
          </p:cNvSpPr>
          <p:nvPr>
            <p:ph type="title"/>
          </p:nvPr>
        </p:nvSpPr>
        <p:spPr>
          <a:xfrm>
            <a:off x="313778" y="447423"/>
            <a:ext cx="7964631" cy="454700"/>
          </a:xfrm>
        </p:spPr>
        <p:txBody>
          <a:bodyPr>
            <a:noAutofit/>
          </a:bodyPr>
          <a:lstStyle/>
          <a:p>
            <a:r>
              <a:rPr lang="en-US" sz="3600" b="1" dirty="0">
                <a:latin typeface="+mn-lt"/>
              </a:rPr>
              <a:t>Connections Report</a:t>
            </a:r>
          </a:p>
        </p:txBody>
      </p:sp>
      <p:sp>
        <p:nvSpPr>
          <p:cNvPr id="4" name="Google Shape;366;p24">
            <a:extLst>
              <a:ext uri="{FF2B5EF4-FFF2-40B4-BE49-F238E27FC236}">
                <a16:creationId xmlns:a16="http://schemas.microsoft.com/office/drawing/2014/main" id="{BEAAE90B-0D83-0C86-4F12-19DDB0E5AE45}"/>
              </a:ext>
            </a:extLst>
          </p:cNvPr>
          <p:cNvSpPr/>
          <p:nvPr/>
        </p:nvSpPr>
        <p:spPr>
          <a:xfrm>
            <a:off x="6965577" y="3378009"/>
            <a:ext cx="484094" cy="1021790"/>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6" name="Google Shape;366;p24">
            <a:extLst>
              <a:ext uri="{FF2B5EF4-FFF2-40B4-BE49-F238E27FC236}">
                <a16:creationId xmlns:a16="http://schemas.microsoft.com/office/drawing/2014/main" id="{B55B93F3-A5A8-A55D-72B3-64CA0B96F8CA}"/>
              </a:ext>
            </a:extLst>
          </p:cNvPr>
          <p:cNvSpPr/>
          <p:nvPr/>
        </p:nvSpPr>
        <p:spPr>
          <a:xfrm>
            <a:off x="3805518" y="2710808"/>
            <a:ext cx="4612124" cy="506826"/>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9" name="Google Shape;366;p24">
            <a:extLst>
              <a:ext uri="{FF2B5EF4-FFF2-40B4-BE49-F238E27FC236}">
                <a16:creationId xmlns:a16="http://schemas.microsoft.com/office/drawing/2014/main" id="{449CF707-54B0-9AC7-6647-7661F7353C06}"/>
              </a:ext>
            </a:extLst>
          </p:cNvPr>
          <p:cNvSpPr/>
          <p:nvPr/>
        </p:nvSpPr>
        <p:spPr>
          <a:xfrm>
            <a:off x="3211956" y="4429303"/>
            <a:ext cx="593561" cy="1233247"/>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Tree>
    <p:extLst>
      <p:ext uri="{BB962C8B-B14F-4D97-AF65-F5344CB8AC3E}">
        <p14:creationId xmlns:p14="http://schemas.microsoft.com/office/powerpoint/2010/main" val="58083974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AFF2D-C0AD-7FE0-5A88-A0358E450E8D}"/>
            </a:ext>
          </a:extLst>
        </p:cNvPr>
        <p:cNvGrpSpPr/>
        <p:nvPr/>
      </p:nvGrpSpPr>
      <p:grpSpPr>
        <a:xfrm>
          <a:off x="0" y="0"/>
          <a:ext cx="0" cy="0"/>
          <a:chOff x="0" y="0"/>
          <a:chExt cx="0" cy="0"/>
        </a:xfrm>
      </p:grpSpPr>
      <p:pic>
        <p:nvPicPr>
          <p:cNvPr id="2" name="Picture 1" descr="A screenshot of a computer&#10;&#10;Description automatically generated">
            <a:extLst>
              <a:ext uri="{FF2B5EF4-FFF2-40B4-BE49-F238E27FC236}">
                <a16:creationId xmlns:a16="http://schemas.microsoft.com/office/drawing/2014/main" id="{F21365F8-E7A9-07EC-531E-BBDF9A1A52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937" y="2618316"/>
            <a:ext cx="5728798" cy="2625350"/>
          </a:xfrm>
          <a:prstGeom prst="rect">
            <a:avLst/>
          </a:prstGeom>
          <a:ln>
            <a:solidFill>
              <a:schemeClr val="accent1"/>
            </a:solidFill>
          </a:ln>
        </p:spPr>
      </p:pic>
      <p:sp>
        <p:nvSpPr>
          <p:cNvPr id="3" name="TextBox 2">
            <a:extLst>
              <a:ext uri="{FF2B5EF4-FFF2-40B4-BE49-F238E27FC236}">
                <a16:creationId xmlns:a16="http://schemas.microsoft.com/office/drawing/2014/main" id="{98B52CCA-71F2-C9D5-2847-0B2C7A635C25}"/>
              </a:ext>
            </a:extLst>
          </p:cNvPr>
          <p:cNvSpPr txBox="1"/>
          <p:nvPr/>
        </p:nvSpPr>
        <p:spPr>
          <a:xfrm>
            <a:off x="6316313" y="1901497"/>
            <a:ext cx="2564912" cy="3816429"/>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2200" b="1"/>
              <a:t>What can I learn about youth membership within the district?</a:t>
            </a:r>
          </a:p>
          <a:p>
            <a:pPr marL="214313" indent="-214313">
              <a:buFont typeface="Arial" panose="020B0604020202020204" pitchFamily="34" charset="0"/>
              <a:buChar char="•"/>
            </a:pPr>
            <a:r>
              <a:rPr lang="en-US" sz="2200" b="1"/>
              <a:t>What are the details among the units?</a:t>
            </a:r>
          </a:p>
          <a:p>
            <a:pPr marL="214313" indent="-214313">
              <a:buFont typeface="Arial" panose="020B0604020202020204" pitchFamily="34" charset="0"/>
              <a:buChar char="•"/>
            </a:pPr>
            <a:r>
              <a:rPr lang="en-US" sz="2200" b="1"/>
              <a:t>What help can I be to addressing a concern?</a:t>
            </a:r>
          </a:p>
        </p:txBody>
      </p:sp>
      <p:sp>
        <p:nvSpPr>
          <p:cNvPr id="4" name="Rectangle 3">
            <a:extLst>
              <a:ext uri="{FF2B5EF4-FFF2-40B4-BE49-F238E27FC236}">
                <a16:creationId xmlns:a16="http://schemas.microsoft.com/office/drawing/2014/main" id="{1E3D71FD-EEAF-C5CE-996B-CCE7AB946576}"/>
              </a:ext>
            </a:extLst>
          </p:cNvPr>
          <p:cNvSpPr/>
          <p:nvPr/>
        </p:nvSpPr>
        <p:spPr>
          <a:xfrm>
            <a:off x="3044814" y="4748541"/>
            <a:ext cx="787598" cy="294105"/>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6" name="Google Shape;366;p24">
            <a:extLst>
              <a:ext uri="{FF2B5EF4-FFF2-40B4-BE49-F238E27FC236}">
                <a16:creationId xmlns:a16="http://schemas.microsoft.com/office/drawing/2014/main" id="{7D62B28B-FA42-8E3B-39A2-20C494BD2411}"/>
              </a:ext>
            </a:extLst>
          </p:cNvPr>
          <p:cNvSpPr/>
          <p:nvPr/>
        </p:nvSpPr>
        <p:spPr>
          <a:xfrm>
            <a:off x="627834" y="2714506"/>
            <a:ext cx="1026154" cy="230399"/>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7" name="Google Shape;668;p75">
            <a:extLst>
              <a:ext uri="{FF2B5EF4-FFF2-40B4-BE49-F238E27FC236}">
                <a16:creationId xmlns:a16="http://schemas.microsoft.com/office/drawing/2014/main" id="{8F8E851A-FABA-4658-B145-B12AA78BD7BE}"/>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Youth Membership</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196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C7264-6830-06FF-2B0E-B9E62E9E53FF}"/>
            </a:ext>
          </a:extLst>
        </p:cNvPr>
        <p:cNvGrpSpPr/>
        <p:nvPr/>
      </p:nvGrpSpPr>
      <p:grpSpPr>
        <a:xfrm>
          <a:off x="0" y="0"/>
          <a:ext cx="0" cy="0"/>
          <a:chOff x="0" y="0"/>
          <a:chExt cx="0" cy="0"/>
        </a:xfrm>
      </p:grpSpPr>
      <p:pic>
        <p:nvPicPr>
          <p:cNvPr id="2" name="Picture 1" descr="A screenshot of a computer&#10;&#10;Description automatically generated">
            <a:extLst>
              <a:ext uri="{FF2B5EF4-FFF2-40B4-BE49-F238E27FC236}">
                <a16:creationId xmlns:a16="http://schemas.microsoft.com/office/drawing/2014/main" id="{0D5BF4B3-6DEF-6D95-5319-FC4E8E0129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8508" y="1807202"/>
            <a:ext cx="4449535" cy="3508664"/>
          </a:xfrm>
          <a:prstGeom prst="rect">
            <a:avLst/>
          </a:prstGeom>
          <a:ln>
            <a:solidFill>
              <a:schemeClr val="accent1"/>
            </a:solidFill>
          </a:ln>
        </p:spPr>
      </p:pic>
      <p:sp>
        <p:nvSpPr>
          <p:cNvPr id="3" name="TextBox 2">
            <a:extLst>
              <a:ext uri="{FF2B5EF4-FFF2-40B4-BE49-F238E27FC236}">
                <a16:creationId xmlns:a16="http://schemas.microsoft.com/office/drawing/2014/main" id="{241BA0A2-CB87-5A1A-AB1C-7BB74A854537}"/>
              </a:ext>
            </a:extLst>
          </p:cNvPr>
          <p:cNvSpPr txBox="1"/>
          <p:nvPr/>
        </p:nvSpPr>
        <p:spPr>
          <a:xfrm>
            <a:off x="5976257" y="2431151"/>
            <a:ext cx="2673672" cy="2354491"/>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2100" b="1" dirty="0"/>
              <a:t>What patterns do I see among the Scouting programs regarding membership?</a:t>
            </a:r>
          </a:p>
          <a:p>
            <a:pPr marL="214313" indent="-214313">
              <a:buFont typeface="Arial" panose="020B0604020202020204" pitchFamily="34" charset="0"/>
              <a:buChar char="•"/>
            </a:pPr>
            <a:r>
              <a:rPr lang="en-US" sz="2100" b="1" dirty="0"/>
              <a:t>What help may be needed?</a:t>
            </a:r>
          </a:p>
        </p:txBody>
      </p:sp>
      <p:sp>
        <p:nvSpPr>
          <p:cNvPr id="4" name="Google Shape;668;p75">
            <a:extLst>
              <a:ext uri="{FF2B5EF4-FFF2-40B4-BE49-F238E27FC236}">
                <a16:creationId xmlns:a16="http://schemas.microsoft.com/office/drawing/2014/main" id="{A1875E3F-DB80-4D42-920C-2C30AAF9B316}"/>
              </a:ext>
            </a:extLst>
          </p:cNvPr>
          <p:cNvSpPr/>
          <p:nvPr/>
        </p:nvSpPr>
        <p:spPr>
          <a:xfrm>
            <a:off x="86555" y="252877"/>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Membership by</a:t>
            </a:r>
            <a:br>
              <a:rPr lang="en-US" sz="3600" b="1" dirty="0">
                <a:solidFill>
                  <a:schemeClr val="dk1"/>
                </a:solidFill>
                <a:latin typeface="Calibri"/>
                <a:ea typeface="Calibri"/>
                <a:cs typeface="Calibri"/>
                <a:sym typeface="Calibri"/>
              </a:rPr>
            </a:br>
            <a:r>
              <a:rPr lang="en-US" sz="3600" b="1" dirty="0">
                <a:solidFill>
                  <a:schemeClr val="dk1"/>
                </a:solidFill>
                <a:latin typeface="Calibri"/>
                <a:ea typeface="Calibri"/>
                <a:cs typeface="Calibri"/>
                <a:sym typeface="Calibri"/>
              </a:rPr>
              <a:t>Program</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58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EFE19-4807-FA52-6554-5465444B38A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B6F7E45F-6750-99FA-5D1A-CA1086FB8CFF}"/>
              </a:ext>
            </a:extLst>
          </p:cNvPr>
          <p:cNvSpPr txBox="1"/>
          <p:nvPr/>
        </p:nvSpPr>
        <p:spPr>
          <a:xfrm>
            <a:off x="6194323" y="2410122"/>
            <a:ext cx="2732138" cy="1708160"/>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2100" b="1" dirty="0"/>
              <a:t>What patterns do I see among the Scouting programs regarding advancement?</a:t>
            </a:r>
          </a:p>
        </p:txBody>
      </p:sp>
      <p:pic>
        <p:nvPicPr>
          <p:cNvPr id="6" name="Picture 5">
            <a:extLst>
              <a:ext uri="{FF2B5EF4-FFF2-40B4-BE49-F238E27FC236}">
                <a16:creationId xmlns:a16="http://schemas.microsoft.com/office/drawing/2014/main" id="{9C3C7FF7-7850-A3A8-61C6-43DC2E9A8BAD}"/>
              </a:ext>
            </a:extLst>
          </p:cNvPr>
          <p:cNvPicPr>
            <a:picLocks noChangeAspect="1"/>
          </p:cNvPicPr>
          <p:nvPr/>
        </p:nvPicPr>
        <p:blipFill>
          <a:blip r:embed="rId3"/>
          <a:stretch>
            <a:fillRect/>
          </a:stretch>
        </p:blipFill>
        <p:spPr>
          <a:xfrm>
            <a:off x="394497" y="1910741"/>
            <a:ext cx="5279968" cy="3036518"/>
          </a:xfrm>
          <a:prstGeom prst="rect">
            <a:avLst/>
          </a:prstGeom>
          <a:ln>
            <a:solidFill>
              <a:schemeClr val="accent1"/>
            </a:solidFill>
          </a:ln>
        </p:spPr>
      </p:pic>
      <p:sp>
        <p:nvSpPr>
          <p:cNvPr id="7" name="Google Shape;366;p24">
            <a:extLst>
              <a:ext uri="{FF2B5EF4-FFF2-40B4-BE49-F238E27FC236}">
                <a16:creationId xmlns:a16="http://schemas.microsoft.com/office/drawing/2014/main" id="{86A95BEC-51C4-C56B-8A42-57BC01BD4B52}"/>
              </a:ext>
            </a:extLst>
          </p:cNvPr>
          <p:cNvSpPr/>
          <p:nvPr/>
        </p:nvSpPr>
        <p:spPr>
          <a:xfrm>
            <a:off x="486477" y="2017863"/>
            <a:ext cx="763450" cy="177804"/>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5" name="Google Shape;668;p75">
            <a:extLst>
              <a:ext uri="{FF2B5EF4-FFF2-40B4-BE49-F238E27FC236}">
                <a16:creationId xmlns:a16="http://schemas.microsoft.com/office/drawing/2014/main" id="{9EC48E8A-FCDB-4967-AAA2-9AC3EA6CE00A}"/>
              </a:ext>
            </a:extLst>
          </p:cNvPr>
          <p:cNvSpPr/>
          <p:nvPr/>
        </p:nvSpPr>
        <p:spPr>
          <a:xfrm>
            <a:off x="86555" y="252877"/>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Advancements</a:t>
            </a:r>
            <a:br>
              <a:rPr lang="en-US" sz="3600" b="1" dirty="0">
                <a:solidFill>
                  <a:schemeClr val="dk1"/>
                </a:solidFill>
                <a:latin typeface="Calibri"/>
                <a:ea typeface="Calibri"/>
                <a:cs typeface="Calibri"/>
                <a:sym typeface="Calibri"/>
              </a:rPr>
            </a:br>
            <a:r>
              <a:rPr lang="en-US" sz="3600" b="1" dirty="0">
                <a:solidFill>
                  <a:schemeClr val="dk1"/>
                </a:solidFill>
                <a:latin typeface="Calibri"/>
                <a:ea typeface="Calibri"/>
                <a:cs typeface="Calibri"/>
                <a:sym typeface="Calibri"/>
              </a:rPr>
              <a:t>by Program</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378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009300-8A18-6584-79B5-38B56FCA8174}"/>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8079A35-E7FF-CD82-3F43-4E555A613BFF}"/>
              </a:ext>
            </a:extLst>
          </p:cNvPr>
          <p:cNvSpPr txBox="1"/>
          <p:nvPr/>
        </p:nvSpPr>
        <p:spPr>
          <a:xfrm>
            <a:off x="6535777" y="1782394"/>
            <a:ext cx="2383770" cy="3477875"/>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2000" b="1" dirty="0"/>
              <a:t>Who can I engage to help improve position-specific in my district?</a:t>
            </a:r>
          </a:p>
          <a:p>
            <a:pPr marL="214313" indent="-214313">
              <a:buFont typeface="Arial" panose="020B0604020202020204" pitchFamily="34" charset="0"/>
              <a:buChar char="•"/>
            </a:pPr>
            <a:r>
              <a:rPr lang="en-US" sz="2000" b="1" dirty="0"/>
              <a:t>Where is the help needed for training?</a:t>
            </a:r>
          </a:p>
          <a:p>
            <a:pPr marL="214313" indent="-214313">
              <a:buFont typeface="Arial" panose="020B0604020202020204" pitchFamily="34" charset="0"/>
              <a:buChar char="•"/>
            </a:pPr>
            <a:r>
              <a:rPr lang="en-US" sz="2000" b="1" dirty="0"/>
              <a:t>Is SYT an issue in my district?</a:t>
            </a:r>
          </a:p>
          <a:p>
            <a:pPr marL="214313" indent="-214313">
              <a:buFont typeface="Arial" panose="020B0604020202020204" pitchFamily="34" charset="0"/>
              <a:buChar char="•"/>
            </a:pPr>
            <a:r>
              <a:rPr lang="en-US" sz="2000" b="1" dirty="0"/>
              <a:t>How can I address training needs?</a:t>
            </a:r>
          </a:p>
        </p:txBody>
      </p:sp>
      <p:sp>
        <p:nvSpPr>
          <p:cNvPr id="10" name="Google Shape;668;p75">
            <a:extLst>
              <a:ext uri="{FF2B5EF4-FFF2-40B4-BE49-F238E27FC236}">
                <a16:creationId xmlns:a16="http://schemas.microsoft.com/office/drawing/2014/main" id="{1602942A-47E7-450A-A6CB-95A1DDF966FB}"/>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Training</a:t>
            </a:r>
            <a:endParaRPr sz="3600" b="1" dirty="0">
              <a:solidFill>
                <a:schemeClr val="dk1"/>
              </a:solidFill>
              <a:latin typeface="Calibri"/>
              <a:ea typeface="Calibri"/>
              <a:cs typeface="Calibri"/>
              <a:sym typeface="Calibri"/>
            </a:endParaRPr>
          </a:p>
        </p:txBody>
      </p:sp>
      <p:pic>
        <p:nvPicPr>
          <p:cNvPr id="5" name="Picture 4">
            <a:extLst>
              <a:ext uri="{FF2B5EF4-FFF2-40B4-BE49-F238E27FC236}">
                <a16:creationId xmlns:a16="http://schemas.microsoft.com/office/drawing/2014/main" id="{DA2392D3-A613-A9F4-8270-3B933F9A7F8B}"/>
              </a:ext>
            </a:extLst>
          </p:cNvPr>
          <p:cNvPicPr>
            <a:picLocks noChangeAspect="1"/>
          </p:cNvPicPr>
          <p:nvPr/>
        </p:nvPicPr>
        <p:blipFill>
          <a:blip r:embed="rId3"/>
          <a:srcRect/>
          <a:stretch/>
        </p:blipFill>
        <p:spPr>
          <a:xfrm>
            <a:off x="1839359" y="692311"/>
            <a:ext cx="3687385" cy="5912812"/>
          </a:xfrm>
          <a:prstGeom prst="rect">
            <a:avLst/>
          </a:prstGeom>
          <a:ln>
            <a:solidFill>
              <a:schemeClr val="accent1"/>
            </a:solidFill>
          </a:ln>
        </p:spPr>
      </p:pic>
      <p:sp>
        <p:nvSpPr>
          <p:cNvPr id="7" name="Google Shape;366;p24">
            <a:extLst>
              <a:ext uri="{FF2B5EF4-FFF2-40B4-BE49-F238E27FC236}">
                <a16:creationId xmlns:a16="http://schemas.microsoft.com/office/drawing/2014/main" id="{776EDF62-307A-C59F-110F-4DBECADF6703}"/>
              </a:ext>
            </a:extLst>
          </p:cNvPr>
          <p:cNvSpPr/>
          <p:nvPr/>
        </p:nvSpPr>
        <p:spPr>
          <a:xfrm>
            <a:off x="4138454" y="719162"/>
            <a:ext cx="594911" cy="180005"/>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8" name="Google Shape;366;p24">
            <a:extLst>
              <a:ext uri="{FF2B5EF4-FFF2-40B4-BE49-F238E27FC236}">
                <a16:creationId xmlns:a16="http://schemas.microsoft.com/office/drawing/2014/main" id="{43BD41E0-1A7A-3C47-CF94-89739A24D6FB}"/>
              </a:ext>
            </a:extLst>
          </p:cNvPr>
          <p:cNvSpPr/>
          <p:nvPr/>
        </p:nvSpPr>
        <p:spPr>
          <a:xfrm>
            <a:off x="1963271" y="4863902"/>
            <a:ext cx="1143000" cy="286322"/>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9" name="Google Shape;366;p24">
            <a:extLst>
              <a:ext uri="{FF2B5EF4-FFF2-40B4-BE49-F238E27FC236}">
                <a16:creationId xmlns:a16="http://schemas.microsoft.com/office/drawing/2014/main" id="{C21DC8E2-AB94-6166-CEF7-714181716701}"/>
              </a:ext>
            </a:extLst>
          </p:cNvPr>
          <p:cNvSpPr/>
          <p:nvPr/>
        </p:nvSpPr>
        <p:spPr>
          <a:xfrm>
            <a:off x="1963271" y="1994098"/>
            <a:ext cx="1842246" cy="286322"/>
          </a:xfrm>
          <a:prstGeom prst="rect">
            <a:avLst/>
          </a:prstGeom>
          <a:noFill/>
          <a:ln w="28575" cap="flat" cmpd="sng">
            <a:solidFill>
              <a:srgbClr val="FF0000"/>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Arial"/>
              <a:ea typeface="Arial"/>
              <a:cs typeface="Arial"/>
              <a:sym typeface="Arial"/>
            </a:endParaRPr>
          </a:p>
        </p:txBody>
      </p:sp>
      <p:sp>
        <p:nvSpPr>
          <p:cNvPr id="4" name="Rectangle 3">
            <a:extLst>
              <a:ext uri="{FF2B5EF4-FFF2-40B4-BE49-F238E27FC236}">
                <a16:creationId xmlns:a16="http://schemas.microsoft.com/office/drawing/2014/main" id="{D1147170-C3FF-C922-6784-8FEE8CE3E68D}"/>
              </a:ext>
            </a:extLst>
          </p:cNvPr>
          <p:cNvSpPr/>
          <p:nvPr/>
        </p:nvSpPr>
        <p:spPr>
          <a:xfrm>
            <a:off x="3929430" y="1994098"/>
            <a:ext cx="1409056" cy="286322"/>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11" name="Rectangle 10">
            <a:extLst>
              <a:ext uri="{FF2B5EF4-FFF2-40B4-BE49-F238E27FC236}">
                <a16:creationId xmlns:a16="http://schemas.microsoft.com/office/drawing/2014/main" id="{D522F82A-6953-F985-5891-FA57D40A57DD}"/>
              </a:ext>
            </a:extLst>
          </p:cNvPr>
          <p:cNvSpPr/>
          <p:nvPr/>
        </p:nvSpPr>
        <p:spPr>
          <a:xfrm>
            <a:off x="3954027" y="4863902"/>
            <a:ext cx="1409056" cy="286322"/>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Tree>
    <p:extLst>
      <p:ext uri="{BB962C8B-B14F-4D97-AF65-F5344CB8AC3E}">
        <p14:creationId xmlns:p14="http://schemas.microsoft.com/office/powerpoint/2010/main" val="3166198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B353E-EA13-2E91-8906-F64C4E501122}"/>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E8391845-81A4-D84C-0138-D7BE2A05CE41}"/>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2D1517E7-F971-F5B5-4292-B27049EBF5E8}"/>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59B9B4B0-8B84-5237-D6D6-661B98AA9B2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2" name="TextBox 1">
            <a:extLst>
              <a:ext uri="{FF2B5EF4-FFF2-40B4-BE49-F238E27FC236}">
                <a16:creationId xmlns:a16="http://schemas.microsoft.com/office/drawing/2014/main" id="{78FA83CB-CD57-D09F-5C51-502126F23FAA}"/>
              </a:ext>
            </a:extLst>
          </p:cNvPr>
          <p:cNvSpPr txBox="1"/>
          <p:nvPr/>
        </p:nvSpPr>
        <p:spPr>
          <a:xfrm>
            <a:off x="284513" y="226986"/>
            <a:ext cx="4932948" cy="1200329"/>
          </a:xfrm>
          <a:prstGeom prst="rect">
            <a:avLst/>
          </a:prstGeom>
          <a:noFill/>
        </p:spPr>
        <p:txBody>
          <a:bodyPr wrap="square" rtlCol="0">
            <a:spAutoFit/>
          </a:bodyPr>
          <a:lstStyle/>
          <a:p>
            <a:r>
              <a:rPr lang="en-US" sz="3600" b="1"/>
              <a:t>Components of </a:t>
            </a:r>
          </a:p>
          <a:p>
            <a:r>
              <a:rPr lang="en-US" sz="3600" b="1"/>
              <a:t>Unit Service</a:t>
            </a:r>
          </a:p>
        </p:txBody>
      </p:sp>
      <p:pic>
        <p:nvPicPr>
          <p:cNvPr id="20" name="Picture 19">
            <a:extLst>
              <a:ext uri="{FF2B5EF4-FFF2-40B4-BE49-F238E27FC236}">
                <a16:creationId xmlns:a16="http://schemas.microsoft.com/office/drawing/2014/main" id="{0EEE03D2-BB1C-00BB-B734-371627421DE1}"/>
              </a:ext>
            </a:extLst>
          </p:cNvPr>
          <p:cNvPicPr>
            <a:picLocks noChangeAspect="1"/>
          </p:cNvPicPr>
          <p:nvPr/>
        </p:nvPicPr>
        <p:blipFill>
          <a:blip r:embed="rId3"/>
          <a:stretch>
            <a:fillRect/>
          </a:stretch>
        </p:blipFill>
        <p:spPr>
          <a:xfrm>
            <a:off x="1671257" y="1733879"/>
            <a:ext cx="5757523" cy="3598452"/>
          </a:xfrm>
          <a:prstGeom prst="rect">
            <a:avLst/>
          </a:prstGeom>
        </p:spPr>
      </p:pic>
    </p:spTree>
    <p:extLst>
      <p:ext uri="{BB962C8B-B14F-4D97-AF65-F5344CB8AC3E}">
        <p14:creationId xmlns:p14="http://schemas.microsoft.com/office/powerpoint/2010/main" val="1842042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D7C095-0592-E28F-5FBC-28F3530AF925}"/>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D0804411-00D7-A319-17A2-0F0409EB790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61784" y="2030121"/>
            <a:ext cx="5840211" cy="2707951"/>
          </a:xfrm>
          <a:prstGeom prst="rect">
            <a:avLst/>
          </a:prstGeom>
          <a:ln>
            <a:solidFill>
              <a:schemeClr val="accent1"/>
            </a:solidFill>
          </a:ln>
        </p:spPr>
      </p:pic>
      <p:sp>
        <p:nvSpPr>
          <p:cNvPr id="3" name="TextBox 2">
            <a:extLst>
              <a:ext uri="{FF2B5EF4-FFF2-40B4-BE49-F238E27FC236}">
                <a16:creationId xmlns:a16="http://schemas.microsoft.com/office/drawing/2014/main" id="{534A05A2-BE6F-FDB9-84AA-D0D0957DB5F3}"/>
              </a:ext>
            </a:extLst>
          </p:cNvPr>
          <p:cNvSpPr txBox="1"/>
          <p:nvPr/>
        </p:nvSpPr>
        <p:spPr>
          <a:xfrm>
            <a:off x="6371039" y="1981305"/>
            <a:ext cx="2511177" cy="3477875"/>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2000" b="1"/>
              <a:t>Is information available for the next Roundtable?</a:t>
            </a:r>
          </a:p>
          <a:p>
            <a:pPr marL="214313" indent="-214313">
              <a:buFont typeface="Arial" panose="020B0604020202020204" pitchFamily="34" charset="0"/>
              <a:buChar char="•"/>
            </a:pPr>
            <a:r>
              <a:rPr lang="en-US" sz="2000" b="1"/>
              <a:t>How many units and which ones are not attending RT meetings?</a:t>
            </a:r>
          </a:p>
          <a:p>
            <a:pPr marL="214313" indent="-214313">
              <a:buFont typeface="Arial" panose="020B0604020202020204" pitchFamily="34" charset="0"/>
              <a:buChar char="•"/>
            </a:pPr>
            <a:r>
              <a:rPr lang="en-US" sz="2000" b="1"/>
              <a:t>Is there anything I can do to impact greater unit attendance?</a:t>
            </a:r>
          </a:p>
        </p:txBody>
      </p:sp>
      <p:sp>
        <p:nvSpPr>
          <p:cNvPr id="4" name="Rectangle 3">
            <a:extLst>
              <a:ext uri="{FF2B5EF4-FFF2-40B4-BE49-F238E27FC236}">
                <a16:creationId xmlns:a16="http://schemas.microsoft.com/office/drawing/2014/main" id="{9CD48BEB-17A5-869D-9021-1111CA950FFE}"/>
              </a:ext>
            </a:extLst>
          </p:cNvPr>
          <p:cNvSpPr/>
          <p:nvPr/>
        </p:nvSpPr>
        <p:spPr>
          <a:xfrm>
            <a:off x="5732122" y="2564111"/>
            <a:ext cx="212271" cy="228600"/>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6" name="Rectangle 5">
            <a:extLst>
              <a:ext uri="{FF2B5EF4-FFF2-40B4-BE49-F238E27FC236}">
                <a16:creationId xmlns:a16="http://schemas.microsoft.com/office/drawing/2014/main" id="{72B27960-D4F4-1A6A-E60D-49B0B616E568}"/>
              </a:ext>
            </a:extLst>
          </p:cNvPr>
          <p:cNvSpPr/>
          <p:nvPr/>
        </p:nvSpPr>
        <p:spPr>
          <a:xfrm>
            <a:off x="4488253" y="3753726"/>
            <a:ext cx="302079" cy="555172"/>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7" name="Rectangle 6">
            <a:extLst>
              <a:ext uri="{FF2B5EF4-FFF2-40B4-BE49-F238E27FC236}">
                <a16:creationId xmlns:a16="http://schemas.microsoft.com/office/drawing/2014/main" id="{6408A3CF-41E2-96DD-5684-D07AE06CDD93}"/>
              </a:ext>
            </a:extLst>
          </p:cNvPr>
          <p:cNvSpPr/>
          <p:nvPr/>
        </p:nvSpPr>
        <p:spPr>
          <a:xfrm>
            <a:off x="3219892" y="3318122"/>
            <a:ext cx="1004208" cy="220437"/>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8" name="Rectangle 7">
            <a:extLst>
              <a:ext uri="{FF2B5EF4-FFF2-40B4-BE49-F238E27FC236}">
                <a16:creationId xmlns:a16="http://schemas.microsoft.com/office/drawing/2014/main" id="{8ABB0879-C5BD-41B7-2A1C-24DDB82DFC76}"/>
              </a:ext>
            </a:extLst>
          </p:cNvPr>
          <p:cNvSpPr/>
          <p:nvPr/>
        </p:nvSpPr>
        <p:spPr>
          <a:xfrm>
            <a:off x="465631" y="2683677"/>
            <a:ext cx="1004208" cy="220437"/>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9" name="Google Shape;668;p75">
            <a:extLst>
              <a:ext uri="{FF2B5EF4-FFF2-40B4-BE49-F238E27FC236}">
                <a16:creationId xmlns:a16="http://schemas.microsoft.com/office/drawing/2014/main" id="{C92DA705-A3C0-4F32-8FB9-C3187C4520E9}"/>
              </a:ext>
            </a:extLst>
          </p:cNvPr>
          <p:cNvSpPr/>
          <p:nvPr/>
        </p:nvSpPr>
        <p:spPr>
          <a:xfrm>
            <a:off x="86555" y="252877"/>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Roundtables</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2022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6" grpId="0" animBg="1"/>
      <p:bldP spid="7" grpId="0" animBg="1"/>
      <p:bldP spid="8"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F14837-12A8-7AFE-4F32-A7B64C2C634C}"/>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ABBBBDC6-6CED-3720-4CE4-BCDAA59723B9}"/>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a:xfrm>
            <a:off x="856257" y="1668016"/>
            <a:ext cx="4585126" cy="4027983"/>
          </a:xfrm>
          <a:prstGeom prst="rect">
            <a:avLst/>
          </a:prstGeom>
          <a:ln>
            <a:solidFill>
              <a:schemeClr val="accent1"/>
            </a:solidFill>
          </a:ln>
        </p:spPr>
      </p:pic>
      <p:sp>
        <p:nvSpPr>
          <p:cNvPr id="3" name="TextBox 2">
            <a:extLst>
              <a:ext uri="{FF2B5EF4-FFF2-40B4-BE49-F238E27FC236}">
                <a16:creationId xmlns:a16="http://schemas.microsoft.com/office/drawing/2014/main" id="{A4E82C77-FE5C-BAFC-601A-40498A556079}"/>
              </a:ext>
            </a:extLst>
          </p:cNvPr>
          <p:cNvSpPr txBox="1"/>
          <p:nvPr/>
        </p:nvSpPr>
        <p:spPr>
          <a:xfrm>
            <a:off x="5831788" y="1602571"/>
            <a:ext cx="2946072" cy="4093428"/>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2000" b="1"/>
              <a:t>What does the membership status look like?</a:t>
            </a:r>
          </a:p>
          <a:p>
            <a:pPr marL="214313" indent="-214313">
              <a:buFont typeface="Arial" panose="020B0604020202020204" pitchFamily="34" charset="0"/>
              <a:buChar char="•"/>
            </a:pPr>
            <a:r>
              <a:rPr lang="en-US" sz="2000" b="1"/>
              <a:t>Are units using their Unit Pin status to help grow Scouting?</a:t>
            </a:r>
          </a:p>
          <a:p>
            <a:pPr marL="214313" indent="-214313">
              <a:buFont typeface="Arial" panose="020B0604020202020204" pitchFamily="34" charset="0"/>
              <a:buChar char="•"/>
            </a:pPr>
            <a:r>
              <a:rPr lang="en-US" sz="2000" b="1"/>
              <a:t>What is the renewal status in my district?</a:t>
            </a:r>
          </a:p>
          <a:p>
            <a:pPr marL="214313" indent="-214313">
              <a:buFont typeface="Arial" panose="020B0604020202020204" pitchFamily="34" charset="0"/>
              <a:buChar char="•"/>
            </a:pPr>
            <a:r>
              <a:rPr lang="en-US" sz="2000" b="1"/>
              <a:t>What can we do to help improve our membership and renewal status in the district?</a:t>
            </a:r>
          </a:p>
        </p:txBody>
      </p:sp>
      <p:sp>
        <p:nvSpPr>
          <p:cNvPr id="6" name="Rectangle 5">
            <a:extLst>
              <a:ext uri="{FF2B5EF4-FFF2-40B4-BE49-F238E27FC236}">
                <a16:creationId xmlns:a16="http://schemas.microsoft.com/office/drawing/2014/main" id="{E05E90DB-4FEF-A3E6-A86B-BA081295DECD}"/>
              </a:ext>
            </a:extLst>
          </p:cNvPr>
          <p:cNvSpPr/>
          <p:nvPr/>
        </p:nvSpPr>
        <p:spPr>
          <a:xfrm>
            <a:off x="974450" y="2067410"/>
            <a:ext cx="1004208" cy="220437"/>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7" name="Rectangle 6">
            <a:extLst>
              <a:ext uri="{FF2B5EF4-FFF2-40B4-BE49-F238E27FC236}">
                <a16:creationId xmlns:a16="http://schemas.microsoft.com/office/drawing/2014/main" id="{01404614-2F9E-5E87-3781-11F6F9FBA95B}"/>
              </a:ext>
            </a:extLst>
          </p:cNvPr>
          <p:cNvSpPr/>
          <p:nvPr/>
        </p:nvSpPr>
        <p:spPr>
          <a:xfrm>
            <a:off x="3148819" y="2056349"/>
            <a:ext cx="877491" cy="231498"/>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8" name="Rectangle 7">
            <a:extLst>
              <a:ext uri="{FF2B5EF4-FFF2-40B4-BE49-F238E27FC236}">
                <a16:creationId xmlns:a16="http://schemas.microsoft.com/office/drawing/2014/main" id="{E6CD1DD4-C117-E1E3-2CB3-EA746C65C3FB}"/>
              </a:ext>
            </a:extLst>
          </p:cNvPr>
          <p:cNvSpPr/>
          <p:nvPr/>
        </p:nvSpPr>
        <p:spPr>
          <a:xfrm>
            <a:off x="974449" y="3969953"/>
            <a:ext cx="740051" cy="220437"/>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9" name="Google Shape;668;p75">
            <a:extLst>
              <a:ext uri="{FF2B5EF4-FFF2-40B4-BE49-F238E27FC236}">
                <a16:creationId xmlns:a16="http://schemas.microsoft.com/office/drawing/2014/main" id="{8A5B8193-F315-45AE-A795-A0DBD3730438}"/>
              </a:ext>
            </a:extLst>
          </p:cNvPr>
          <p:cNvSpPr/>
          <p:nvPr/>
        </p:nvSpPr>
        <p:spPr>
          <a:xfrm>
            <a:off x="86555" y="252877"/>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Membership/Pin/</a:t>
            </a:r>
            <a:br>
              <a:rPr lang="en-US" sz="3600" b="1" dirty="0">
                <a:solidFill>
                  <a:schemeClr val="dk1"/>
                </a:solidFill>
                <a:latin typeface="Calibri"/>
                <a:ea typeface="Calibri"/>
                <a:cs typeface="Calibri"/>
                <a:sym typeface="Calibri"/>
              </a:rPr>
            </a:br>
            <a:r>
              <a:rPr lang="en-US" sz="3600" b="1" dirty="0">
                <a:solidFill>
                  <a:schemeClr val="dk1"/>
                </a:solidFill>
                <a:latin typeface="Calibri"/>
                <a:ea typeface="Calibri"/>
                <a:cs typeface="Calibri"/>
                <a:sym typeface="Calibri"/>
              </a:rPr>
              <a:t>Renewal Status</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48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7" grpId="0" animBg="1"/>
      <p:bldP spid="8"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8CC1E-40C2-4B1D-C0EC-4B4015547AFF}"/>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10259D04-14CD-16AD-7361-DF4FA0582AE8}"/>
              </a:ext>
            </a:extLst>
          </p:cNvPr>
          <p:cNvSpPr txBox="1"/>
          <p:nvPr/>
        </p:nvSpPr>
        <p:spPr>
          <a:xfrm>
            <a:off x="7043146" y="2153255"/>
            <a:ext cx="1926772" cy="2554545"/>
          </a:xfrm>
          <a:prstGeom prst="rect">
            <a:avLst/>
          </a:prstGeom>
          <a:noFill/>
          <a:ln>
            <a:solidFill>
              <a:schemeClr val="accent1"/>
            </a:solidFill>
          </a:ln>
        </p:spPr>
        <p:txBody>
          <a:bodyPr wrap="square" rtlCol="0">
            <a:spAutoFit/>
          </a:bodyPr>
          <a:lstStyle/>
          <a:p>
            <a:pPr marL="214313" indent="-214313">
              <a:buFont typeface="Arial" panose="020B0604020202020204" pitchFamily="34" charset="0"/>
              <a:buChar char="•"/>
            </a:pPr>
            <a:r>
              <a:rPr lang="en-US" sz="2000" b="1"/>
              <a:t>How well are units managing online applications and incoming Leads to grow Scouting?</a:t>
            </a:r>
          </a:p>
        </p:txBody>
      </p:sp>
      <p:pic>
        <p:nvPicPr>
          <p:cNvPr id="4" name="Google Shape;441;p34">
            <a:extLst>
              <a:ext uri="{FF2B5EF4-FFF2-40B4-BE49-F238E27FC236}">
                <a16:creationId xmlns:a16="http://schemas.microsoft.com/office/drawing/2014/main" id="{8BA4D365-A82C-1C9D-3323-96336A7B8D7B}"/>
              </a:ext>
            </a:extLst>
          </p:cNvPr>
          <p:cNvPicPr preferRelativeResize="0"/>
          <p:nvPr/>
        </p:nvPicPr>
        <p:blipFill rotWithShape="1">
          <a:blip r:embed="rId3">
            <a:alphaModFix/>
          </a:blip>
          <a:srcRect/>
          <a:stretch/>
        </p:blipFill>
        <p:spPr>
          <a:xfrm>
            <a:off x="170682" y="2153255"/>
            <a:ext cx="6763519" cy="2465658"/>
          </a:xfrm>
          <a:prstGeom prst="rect">
            <a:avLst/>
          </a:prstGeom>
          <a:noFill/>
          <a:ln>
            <a:solidFill>
              <a:schemeClr val="accent1"/>
            </a:solidFill>
          </a:ln>
        </p:spPr>
      </p:pic>
      <p:sp>
        <p:nvSpPr>
          <p:cNvPr id="2" name="Rectangle 1">
            <a:extLst>
              <a:ext uri="{FF2B5EF4-FFF2-40B4-BE49-F238E27FC236}">
                <a16:creationId xmlns:a16="http://schemas.microsoft.com/office/drawing/2014/main" id="{0D8550CA-E347-1510-83A7-59E995C01F93}"/>
              </a:ext>
            </a:extLst>
          </p:cNvPr>
          <p:cNvSpPr/>
          <p:nvPr/>
        </p:nvSpPr>
        <p:spPr>
          <a:xfrm>
            <a:off x="283028" y="2893846"/>
            <a:ext cx="1004208" cy="220437"/>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6" name="Rectangle 5">
            <a:extLst>
              <a:ext uri="{FF2B5EF4-FFF2-40B4-BE49-F238E27FC236}">
                <a16:creationId xmlns:a16="http://schemas.microsoft.com/office/drawing/2014/main" id="{A41AB2BF-227E-6F3A-2D45-6762D7E14CCA}"/>
              </a:ext>
            </a:extLst>
          </p:cNvPr>
          <p:cNvSpPr/>
          <p:nvPr/>
        </p:nvSpPr>
        <p:spPr>
          <a:xfrm>
            <a:off x="3678844" y="2904907"/>
            <a:ext cx="1110695" cy="220437"/>
          </a:xfrm>
          <a:prstGeom prst="rect">
            <a:avLst/>
          </a:prstGeom>
          <a:noFill/>
          <a:ln w="190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ln>
                <a:solidFill>
                  <a:srgbClr val="FF0000"/>
                </a:solidFill>
              </a:ln>
            </a:endParaRPr>
          </a:p>
        </p:txBody>
      </p:sp>
      <p:sp>
        <p:nvSpPr>
          <p:cNvPr id="7" name="Google Shape;668;p75">
            <a:extLst>
              <a:ext uri="{FF2B5EF4-FFF2-40B4-BE49-F238E27FC236}">
                <a16:creationId xmlns:a16="http://schemas.microsoft.com/office/drawing/2014/main" id="{FA432B8B-F73E-45EE-A832-3ECB82D32F36}"/>
              </a:ext>
            </a:extLst>
          </p:cNvPr>
          <p:cNvSpPr/>
          <p:nvPr/>
        </p:nvSpPr>
        <p:spPr>
          <a:xfrm>
            <a:off x="86555" y="252877"/>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Applications/</a:t>
            </a:r>
            <a:br>
              <a:rPr lang="en-US" sz="3600" b="1" dirty="0">
                <a:solidFill>
                  <a:schemeClr val="dk1"/>
                </a:solidFill>
                <a:latin typeface="Calibri"/>
                <a:ea typeface="Calibri"/>
                <a:cs typeface="Calibri"/>
                <a:sym typeface="Calibri"/>
              </a:rPr>
            </a:br>
            <a:r>
              <a:rPr lang="en-US" sz="3600" b="1" dirty="0">
                <a:solidFill>
                  <a:schemeClr val="dk1"/>
                </a:solidFill>
                <a:latin typeface="Calibri"/>
                <a:ea typeface="Calibri"/>
                <a:cs typeface="Calibri"/>
                <a:sym typeface="Calibri"/>
              </a:rPr>
              <a:t>Invitations</a:t>
            </a:r>
            <a:endParaRPr sz="36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0674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6"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D3D9A8-6EB6-9F0F-BF20-8EF28CA542E2}"/>
              </a:ext>
            </a:extLst>
          </p:cNvPr>
          <p:cNvSpPr>
            <a:spLocks noGrp="1"/>
          </p:cNvSpPr>
          <p:nvPr>
            <p:ph type="title"/>
          </p:nvPr>
        </p:nvSpPr>
        <p:spPr>
          <a:xfrm>
            <a:off x="628650" y="365127"/>
            <a:ext cx="7886700" cy="523874"/>
          </a:xfrm>
        </p:spPr>
        <p:txBody>
          <a:bodyPr>
            <a:noAutofit/>
          </a:bodyPr>
          <a:lstStyle/>
          <a:p>
            <a:r>
              <a:rPr lang="en-US" sz="3600" b="1" dirty="0">
                <a:latin typeface="+mn-lt"/>
              </a:rPr>
              <a:t>During the </a:t>
            </a:r>
            <a:br>
              <a:rPr lang="en-US" sz="3600" b="1" dirty="0">
                <a:latin typeface="+mn-lt"/>
              </a:rPr>
            </a:br>
            <a:r>
              <a:rPr lang="en-US" sz="3600" b="1" dirty="0">
                <a:latin typeface="+mn-lt"/>
              </a:rPr>
              <a:t>Unit Connection</a:t>
            </a:r>
          </a:p>
        </p:txBody>
      </p:sp>
      <p:sp>
        <p:nvSpPr>
          <p:cNvPr id="3" name="Content Placeholder 2">
            <a:extLst>
              <a:ext uri="{FF2B5EF4-FFF2-40B4-BE49-F238E27FC236}">
                <a16:creationId xmlns:a16="http://schemas.microsoft.com/office/drawing/2014/main" id="{AE951AFB-DDC0-8E8A-0576-F39AE89ECD14}"/>
              </a:ext>
            </a:extLst>
          </p:cNvPr>
          <p:cNvSpPr>
            <a:spLocks noGrp="1"/>
          </p:cNvSpPr>
          <p:nvPr>
            <p:ph idx="1"/>
          </p:nvPr>
        </p:nvSpPr>
        <p:spPr>
          <a:xfrm>
            <a:off x="911607" y="1622065"/>
            <a:ext cx="3844178" cy="4365843"/>
          </a:xfrm>
        </p:spPr>
        <p:txBody>
          <a:bodyPr>
            <a:noAutofit/>
          </a:bodyPr>
          <a:lstStyle/>
          <a:p>
            <a:r>
              <a:rPr lang="en-US" b="1" dirty="0"/>
              <a:t>Review the Data Together</a:t>
            </a:r>
          </a:p>
          <a:p>
            <a:r>
              <a:rPr lang="en-US" b="1" dirty="0"/>
              <a:t>Facilitate Discussion</a:t>
            </a:r>
          </a:p>
          <a:p>
            <a:r>
              <a:rPr lang="en-US" b="1" dirty="0"/>
              <a:t>Brainstorm Solutions</a:t>
            </a:r>
          </a:p>
          <a:p>
            <a:r>
              <a:rPr lang="en-US" b="1" dirty="0"/>
              <a:t>Focus on Actionable Steps</a:t>
            </a:r>
          </a:p>
          <a:p>
            <a:r>
              <a:rPr lang="en-US" b="1" dirty="0"/>
              <a:t>Resource Sharing</a:t>
            </a:r>
          </a:p>
          <a:p>
            <a:r>
              <a:rPr lang="en-US" b="1" dirty="0"/>
              <a:t>Confirm Next Steps</a:t>
            </a:r>
          </a:p>
          <a:p>
            <a:r>
              <a:rPr lang="en-US" b="1" dirty="0"/>
              <a:t>Schedule Follow-up</a:t>
            </a:r>
          </a:p>
        </p:txBody>
      </p:sp>
      <p:sp>
        <p:nvSpPr>
          <p:cNvPr id="9" name="Rectangle 8">
            <a:extLst>
              <a:ext uri="{FF2B5EF4-FFF2-40B4-BE49-F238E27FC236}">
                <a16:creationId xmlns:a16="http://schemas.microsoft.com/office/drawing/2014/main" id="{47573B40-ECE7-3DCA-92A0-7530EE20AED5}"/>
              </a:ext>
            </a:extLst>
          </p:cNvPr>
          <p:cNvSpPr/>
          <p:nvPr/>
        </p:nvSpPr>
        <p:spPr>
          <a:xfrm>
            <a:off x="5522494" y="3191376"/>
            <a:ext cx="1997243" cy="613611"/>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8" name="Picture 7" descr="A group of people in uniform">
            <a:extLst>
              <a:ext uri="{FF2B5EF4-FFF2-40B4-BE49-F238E27FC236}">
                <a16:creationId xmlns:a16="http://schemas.microsoft.com/office/drawing/2014/main" id="{4F22A3E6-0B01-FB13-C6CB-DA694961F3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18221" y="2396648"/>
            <a:ext cx="3875350" cy="2816678"/>
          </a:xfrm>
          <a:prstGeom prst="rect">
            <a:avLst/>
          </a:prstGeom>
          <a:ln>
            <a:solidFill>
              <a:schemeClr val="accent1"/>
            </a:solidFill>
          </a:ln>
        </p:spPr>
      </p:pic>
    </p:spTree>
    <p:extLst>
      <p:ext uri="{BB962C8B-B14F-4D97-AF65-F5344CB8AC3E}">
        <p14:creationId xmlns:p14="http://schemas.microsoft.com/office/powerpoint/2010/main" val="271044849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433797-C443-F75D-4835-39180364EF4F}"/>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BD12EF9-2BCE-CDC4-DD54-49DAF72B6D54}"/>
              </a:ext>
            </a:extLst>
          </p:cNvPr>
          <p:cNvSpPr txBox="1"/>
          <p:nvPr/>
        </p:nvSpPr>
        <p:spPr>
          <a:xfrm>
            <a:off x="268471" y="137144"/>
            <a:ext cx="5590761" cy="1200329"/>
          </a:xfrm>
          <a:prstGeom prst="rect">
            <a:avLst/>
          </a:prstGeom>
          <a:noFill/>
        </p:spPr>
        <p:txBody>
          <a:bodyPr wrap="square" rtlCol="0">
            <a:spAutoFit/>
          </a:bodyPr>
          <a:lstStyle/>
          <a:p>
            <a:r>
              <a:rPr lang="en-US" sz="3600" b="1" err="1">
                <a:latin typeface="Calibri" panose="020F0502020204030204" pitchFamily="34" charset="0"/>
                <a:cs typeface="Calibri" panose="020F0502020204030204" pitchFamily="34" charset="0"/>
              </a:rPr>
              <a:t>MyScouting</a:t>
            </a:r>
            <a:endParaRPr lang="en-US" sz="3600" b="1">
              <a:latin typeface="Calibri" panose="020F0502020204030204" pitchFamily="34" charset="0"/>
              <a:cs typeface="Calibri" panose="020F0502020204030204" pitchFamily="34" charset="0"/>
            </a:endParaRPr>
          </a:p>
          <a:p>
            <a:r>
              <a:rPr lang="en-US" sz="3600" b="1">
                <a:latin typeface="Calibri" panose="020F0502020204030204" pitchFamily="34" charset="0"/>
                <a:cs typeface="Calibri" panose="020F0502020204030204" pitchFamily="34" charset="0"/>
              </a:rPr>
              <a:t>Mobile Application</a:t>
            </a:r>
          </a:p>
        </p:txBody>
      </p:sp>
      <p:pic>
        <p:nvPicPr>
          <p:cNvPr id="3" name="Picture 2" descr="A screenshot of a cell phone&#10;&#10;AI-generated content may be incorrect.">
            <a:extLst>
              <a:ext uri="{FF2B5EF4-FFF2-40B4-BE49-F238E27FC236}">
                <a16:creationId xmlns:a16="http://schemas.microsoft.com/office/drawing/2014/main" id="{59323F8C-9C4E-5EF1-D832-6D5D739612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13207" y="1034972"/>
            <a:ext cx="2531346" cy="5478093"/>
          </a:xfrm>
          <a:prstGeom prst="rect">
            <a:avLst/>
          </a:prstGeom>
          <a:ln>
            <a:solidFill>
              <a:schemeClr val="accent1"/>
            </a:solidFill>
          </a:ln>
        </p:spPr>
      </p:pic>
    </p:spTree>
    <p:extLst>
      <p:ext uri="{BB962C8B-B14F-4D97-AF65-F5344CB8AC3E}">
        <p14:creationId xmlns:p14="http://schemas.microsoft.com/office/powerpoint/2010/main" val="36189129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g30b3dcf96e2_0_11"/>
          <p:cNvSpPr txBox="1">
            <a:spLocks noGrp="1"/>
          </p:cNvSpPr>
          <p:nvPr>
            <p:ph type="title"/>
          </p:nvPr>
        </p:nvSpPr>
        <p:spPr>
          <a:xfrm>
            <a:off x="174533" y="432847"/>
            <a:ext cx="5776875" cy="723600"/>
          </a:xfrm>
          <a:prstGeom prst="rect">
            <a:avLst/>
          </a:prstGeom>
        </p:spPr>
        <p:txBody>
          <a:bodyPr spcFirstLastPara="1" wrap="square" lIns="68569" tIns="34275" rIns="68569" bIns="34275" anchor="ctr" anchorCtr="0">
            <a:normAutofit fontScale="90000"/>
          </a:bodyPr>
          <a:lstStyle/>
          <a:p>
            <a:pPr>
              <a:buClr>
                <a:schemeClr val="dk1"/>
              </a:buClr>
              <a:buSzPts val="4400"/>
            </a:pPr>
            <a:r>
              <a:rPr lang="en-US" sz="3600" b="1" dirty="0">
                <a:latin typeface="+mn-lt"/>
              </a:rPr>
              <a:t>Commissioner Tools </a:t>
            </a:r>
            <a:br>
              <a:rPr lang="en-US" sz="3600" b="1" dirty="0">
                <a:latin typeface="+mn-lt"/>
              </a:rPr>
            </a:br>
            <a:r>
              <a:rPr lang="en-US" sz="3600" b="1" dirty="0">
                <a:latin typeface="+mn-lt"/>
              </a:rPr>
              <a:t>Summary</a:t>
            </a:r>
            <a:endParaRPr sz="3600" b="1" dirty="0">
              <a:latin typeface="+mn-lt"/>
            </a:endParaRPr>
          </a:p>
        </p:txBody>
      </p:sp>
      <p:pic>
        <p:nvPicPr>
          <p:cNvPr id="3" name="Picture 2">
            <a:extLst>
              <a:ext uri="{FF2B5EF4-FFF2-40B4-BE49-F238E27FC236}">
                <a16:creationId xmlns:a16="http://schemas.microsoft.com/office/drawing/2014/main" id="{019D6840-902E-078C-A1E7-34F1382D8D02}"/>
              </a:ext>
            </a:extLst>
          </p:cNvPr>
          <p:cNvPicPr>
            <a:picLocks noChangeAspect="1"/>
          </p:cNvPicPr>
          <p:nvPr/>
        </p:nvPicPr>
        <p:blipFill>
          <a:blip r:embed="rId3"/>
          <a:stretch>
            <a:fillRect/>
          </a:stretch>
        </p:blipFill>
        <p:spPr>
          <a:xfrm>
            <a:off x="1199306" y="1767959"/>
            <a:ext cx="6745387" cy="3933594"/>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5" name="Subtitle 4"/>
          <p:cNvSpPr>
            <a:spLocks noGrp="1"/>
          </p:cNvSpPr>
          <p:nvPr>
            <p:ph type="subTitle" idx="1"/>
          </p:nvPr>
        </p:nvSpPr>
        <p:spPr>
          <a:xfrm>
            <a:off x="4740965" y="3558778"/>
            <a:ext cx="4160988" cy="1670201"/>
          </a:xfrm>
          <a:prstGeom prst="rect">
            <a:avLst/>
          </a:prstGeom>
        </p:spPr>
        <p:txBody>
          <a:bodyPr wrap="square">
            <a:spAutoFit/>
          </a:bodyPr>
          <a:lstStyle/>
          <a:p>
            <a:pPr marL="342900" indent="-342900" algn="l">
              <a:spcAft>
                <a:spcPts val="750"/>
              </a:spcAft>
              <a:buFont typeface="Arial" panose="020B0604020202020204" pitchFamily="34" charset="0"/>
              <a:buChar char="•"/>
            </a:pPr>
            <a:r>
              <a:rPr lang="en-US" sz="3200" b="1">
                <a:ea typeface="Calibri" panose="020F0502020204030204" pitchFamily="34" charset="0"/>
                <a:cs typeface="Times New Roman" panose="02020603050405020304" pitchFamily="18" charset="0"/>
              </a:rPr>
              <a:t>Early Indicators</a:t>
            </a:r>
          </a:p>
          <a:p>
            <a:pPr marL="342900" indent="-342900">
              <a:buFont typeface="Arial" panose="020B0604020202020204" pitchFamily="34" charset="0"/>
              <a:buChar char="•"/>
            </a:pPr>
            <a:r>
              <a:rPr lang="en-US" sz="3200" b="1"/>
              <a:t>Ultimate Indicators </a:t>
            </a:r>
          </a:p>
          <a:p>
            <a:endParaRPr lang="en-US"/>
          </a:p>
        </p:txBody>
      </p:sp>
      <p:pic>
        <p:nvPicPr>
          <p:cNvPr id="4" name="Content Placeholder 3"/>
          <p:cNvPicPr>
            <a:picLocks noGrp="1"/>
          </p:cNvPicPr>
          <p:nvPr>
            <p:ph idx="4294967295"/>
          </p:nvPr>
        </p:nvPicPr>
        <p:blipFill>
          <a:blip r:embed="rId3" cstate="print">
            <a:extLst>
              <a:ext uri="{28A0092B-C50C-407E-A947-70E740481C1C}">
                <a14:useLocalDpi xmlns:a14="http://schemas.microsoft.com/office/drawing/2010/main"/>
              </a:ext>
            </a:extLst>
          </a:blip>
          <a:stretch>
            <a:fillRect/>
          </a:stretch>
        </p:blipFill>
        <p:spPr>
          <a:xfrm>
            <a:off x="0" y="2343150"/>
            <a:ext cx="4673600" cy="2927350"/>
          </a:xfrm>
          <a:prstGeom prst="rect">
            <a:avLst/>
          </a:prstGeom>
        </p:spPr>
      </p:pic>
      <p:sp>
        <p:nvSpPr>
          <p:cNvPr id="6" name="Title 1"/>
          <p:cNvSpPr txBox="1">
            <a:spLocks/>
          </p:cNvSpPr>
          <p:nvPr/>
        </p:nvSpPr>
        <p:spPr>
          <a:xfrm>
            <a:off x="215538" y="430306"/>
            <a:ext cx="4227469" cy="115779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What Success Looks Like</a:t>
            </a:r>
          </a:p>
        </p:txBody>
      </p:sp>
    </p:spTree>
    <p:extLst>
      <p:ext uri="{BB962C8B-B14F-4D97-AF65-F5344CB8AC3E}">
        <p14:creationId xmlns:p14="http://schemas.microsoft.com/office/powerpoint/2010/main" val="187463663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812644" y="2284085"/>
            <a:ext cx="4265307" cy="2848600"/>
          </a:xfrm>
          <a:prstGeom prst="rect">
            <a:avLst/>
          </a:prstGeom>
        </p:spPr>
        <p:txBody>
          <a:bodyPr wrap="square">
            <a:spAutoFit/>
          </a:bodyPr>
          <a:lstStyle/>
          <a:p>
            <a:pPr marL="342900" indent="-342900" algn="l">
              <a:lnSpc>
                <a:spcPct val="115000"/>
              </a:lnSpc>
              <a:spcBef>
                <a:spcPts val="0"/>
              </a:spcBef>
              <a:spcAft>
                <a:spcPts val="750"/>
              </a:spcAft>
              <a:buFont typeface="Arial" panose="020B0604020202020204" pitchFamily="34" charset="0"/>
              <a:buChar char="•"/>
              <a:tabLst>
                <a:tab pos="342900" algn="l"/>
              </a:tabLst>
            </a:pPr>
            <a:r>
              <a:rPr lang="en-US" sz="2800" b="1">
                <a:latin typeface="Calibri" panose="020F0502020204030204" pitchFamily="34" charset="0"/>
                <a:ea typeface="Calibri" panose="020F0502020204030204" pitchFamily="34" charset="0"/>
                <a:cs typeface="Times New Roman" panose="02020603050405020304" pitchFamily="18" charset="0"/>
              </a:rPr>
              <a:t>Monitor training status</a:t>
            </a:r>
          </a:p>
          <a:p>
            <a:pPr marL="342900" indent="-342900" algn="l">
              <a:lnSpc>
                <a:spcPct val="115000"/>
              </a:lnSpc>
              <a:spcBef>
                <a:spcPts val="0"/>
              </a:spcBef>
              <a:spcAft>
                <a:spcPts val="750"/>
              </a:spcAft>
              <a:buFont typeface="Arial" panose="020B0604020202020204" pitchFamily="34" charset="0"/>
              <a:buChar char="•"/>
              <a:tabLst>
                <a:tab pos="342900" algn="l"/>
              </a:tabLst>
            </a:pPr>
            <a:r>
              <a:rPr lang="en-US" sz="2800" b="1">
                <a:latin typeface="Calibri" panose="020F0502020204030204" pitchFamily="34" charset="0"/>
                <a:ea typeface="Calibri" panose="020F0502020204030204" pitchFamily="34" charset="0"/>
                <a:cs typeface="Times New Roman" panose="02020603050405020304" pitchFamily="18" charset="0"/>
              </a:rPr>
              <a:t>Promote latest material</a:t>
            </a:r>
          </a:p>
          <a:p>
            <a:pPr marL="342900" indent="-342900" algn="l">
              <a:lnSpc>
                <a:spcPct val="115000"/>
              </a:lnSpc>
              <a:spcBef>
                <a:spcPts val="0"/>
              </a:spcBef>
              <a:spcAft>
                <a:spcPts val="750"/>
              </a:spcAft>
              <a:buFont typeface="Arial" panose="020B0604020202020204" pitchFamily="34" charset="0"/>
              <a:buChar char="•"/>
              <a:tabLst>
                <a:tab pos="342900" algn="l"/>
              </a:tabLst>
            </a:pPr>
            <a:r>
              <a:rPr lang="en-US" sz="2800" b="1">
                <a:latin typeface="Calibri" panose="020F0502020204030204" pitchFamily="34" charset="0"/>
                <a:ea typeface="Calibri" panose="020F0502020204030204" pitchFamily="34" charset="0"/>
                <a:cs typeface="Times New Roman" panose="02020603050405020304" pitchFamily="18" charset="0"/>
              </a:rPr>
              <a:t>Promote use of videos</a:t>
            </a:r>
          </a:p>
          <a:p>
            <a:pPr marL="342900" indent="-342900" algn="l">
              <a:lnSpc>
                <a:spcPct val="115000"/>
              </a:lnSpc>
              <a:spcBef>
                <a:spcPts val="0"/>
              </a:spcBef>
              <a:spcAft>
                <a:spcPts val="750"/>
              </a:spcAft>
              <a:buFont typeface="Arial" panose="020B0604020202020204" pitchFamily="34" charset="0"/>
              <a:buChar char="•"/>
              <a:tabLst>
                <a:tab pos="342900" algn="l"/>
              </a:tabLst>
            </a:pPr>
            <a:r>
              <a:rPr lang="en-US" sz="2800" b="1">
                <a:latin typeface="Calibri" panose="020F0502020204030204" pitchFamily="34" charset="0"/>
                <a:ea typeface="Calibri" panose="020F0502020204030204" pitchFamily="34" charset="0"/>
                <a:cs typeface="Times New Roman" panose="02020603050405020304" pitchFamily="18" charset="0"/>
              </a:rPr>
              <a:t>Reporting responsibilities</a:t>
            </a:r>
          </a:p>
        </p:txBody>
      </p:sp>
      <p:pic>
        <p:nvPicPr>
          <p:cNvPr id="5" name="Content Placeholder 3"/>
          <p:cNvPicPr>
            <a:picLocks/>
          </p:cNvPicPr>
          <p:nvPr/>
        </p:nvPicPr>
        <p:blipFill>
          <a:blip r:embed="rId3">
            <a:extLst>
              <a:ext uri="{28A0092B-C50C-407E-A947-70E740481C1C}">
                <a14:useLocalDpi xmlns:a14="http://schemas.microsoft.com/office/drawing/2010/main" val="0"/>
              </a:ext>
            </a:extLst>
          </a:blip>
          <a:srcRect/>
          <a:stretch/>
        </p:blipFill>
        <p:spPr>
          <a:xfrm>
            <a:off x="5502729" y="2284085"/>
            <a:ext cx="2828627" cy="2903288"/>
          </a:xfrm>
          <a:prstGeom prst="rect">
            <a:avLst/>
          </a:prstGeom>
        </p:spPr>
      </p:pic>
      <p:sp>
        <p:nvSpPr>
          <p:cNvPr id="6" name="Title 1"/>
          <p:cNvSpPr txBox="1">
            <a:spLocks/>
          </p:cNvSpPr>
          <p:nvPr/>
        </p:nvSpPr>
        <p:spPr>
          <a:xfrm>
            <a:off x="167393" y="458161"/>
            <a:ext cx="6111785" cy="909433"/>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The Commissioner</a:t>
            </a:r>
          </a:p>
          <a:p>
            <a:pPr algn="l"/>
            <a:r>
              <a:rPr lang="en-US" sz="3600"/>
              <a:t>And Safeguarding Youth</a:t>
            </a:r>
          </a:p>
        </p:txBody>
      </p:sp>
    </p:spTree>
    <p:extLst>
      <p:ext uri="{BB962C8B-B14F-4D97-AF65-F5344CB8AC3E}">
        <p14:creationId xmlns:p14="http://schemas.microsoft.com/office/powerpoint/2010/main" val="256005033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B99A8-3943-5B68-0D22-F96833CA1130}"/>
              </a:ext>
            </a:extLst>
          </p:cNvPr>
          <p:cNvSpPr>
            <a:spLocks noGrp="1"/>
          </p:cNvSpPr>
          <p:nvPr>
            <p:ph type="ctrTitle"/>
          </p:nvPr>
        </p:nvSpPr>
        <p:spPr/>
        <p:txBody>
          <a:bodyPr/>
          <a:lstStyle/>
          <a:p>
            <a:r>
              <a:rPr lang="en-US"/>
              <a:t>  </a:t>
            </a:r>
          </a:p>
        </p:txBody>
      </p:sp>
      <p:sp>
        <p:nvSpPr>
          <p:cNvPr id="3" name="Subtitle 2">
            <a:extLst>
              <a:ext uri="{FF2B5EF4-FFF2-40B4-BE49-F238E27FC236}">
                <a16:creationId xmlns:a16="http://schemas.microsoft.com/office/drawing/2014/main" id="{906F5905-AD23-3D09-8054-60AE8D2A20D5}"/>
              </a:ext>
            </a:extLst>
          </p:cNvPr>
          <p:cNvSpPr>
            <a:spLocks noGrp="1"/>
          </p:cNvSpPr>
          <p:nvPr>
            <p:ph type="subTitle" idx="1"/>
          </p:nvPr>
        </p:nvSpPr>
        <p:spPr/>
        <p:txBody>
          <a:bodyPr/>
          <a:lstStyle/>
          <a:p>
            <a:r>
              <a:rPr lang="en-US"/>
              <a:t> </a:t>
            </a:r>
          </a:p>
        </p:txBody>
      </p:sp>
      <p:sp>
        <p:nvSpPr>
          <p:cNvPr id="5" name="Title 1"/>
          <p:cNvSpPr txBox="1">
            <a:spLocks/>
          </p:cNvSpPr>
          <p:nvPr/>
        </p:nvSpPr>
        <p:spPr>
          <a:xfrm>
            <a:off x="215537" y="1059180"/>
            <a:ext cx="5760720" cy="570787"/>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b="1" kern="1200">
                <a:solidFill>
                  <a:schemeClr val="tx1"/>
                </a:solidFill>
                <a:latin typeface="+mn-lt"/>
                <a:ea typeface="+mj-ea"/>
                <a:cs typeface="+mj-cs"/>
              </a:defRPr>
            </a:lvl1pPr>
          </a:lstStyle>
          <a:p>
            <a:pPr algn="l"/>
            <a:r>
              <a:rPr lang="en-US" sz="3600"/>
              <a:t>District Commitment:</a:t>
            </a:r>
          </a:p>
          <a:p>
            <a:pPr algn="l"/>
            <a:r>
              <a:rPr lang="en-US" sz="3600"/>
              <a:t>The Process</a:t>
            </a:r>
          </a:p>
        </p:txBody>
      </p:sp>
      <p:pic>
        <p:nvPicPr>
          <p:cNvPr id="7" name="Picture 6">
            <a:extLst>
              <a:ext uri="{FF2B5EF4-FFF2-40B4-BE49-F238E27FC236}">
                <a16:creationId xmlns:a16="http://schemas.microsoft.com/office/drawing/2014/main" id="{030BB2F8-C8D4-A041-CF62-8A5FCC822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6046" y="2747009"/>
            <a:ext cx="2260559" cy="2260559"/>
          </a:xfrm>
          <a:prstGeom prst="rect">
            <a:avLst/>
          </a:prstGeom>
        </p:spPr>
      </p:pic>
      <p:pic>
        <p:nvPicPr>
          <p:cNvPr id="8" name="Picture 7">
            <a:extLst>
              <a:ext uri="{FF2B5EF4-FFF2-40B4-BE49-F238E27FC236}">
                <a16:creationId xmlns:a16="http://schemas.microsoft.com/office/drawing/2014/main" id="{F86186D3-07D1-7A09-A7BF-C62F6B41C0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4205" y="2018941"/>
            <a:ext cx="4936236" cy="3716696"/>
          </a:xfrm>
          <a:prstGeom prst="rect">
            <a:avLst/>
          </a:prstGeom>
          <a:ln>
            <a:solidFill>
              <a:schemeClr val="accent1"/>
            </a:solidFill>
          </a:ln>
        </p:spPr>
      </p:pic>
    </p:spTree>
    <p:extLst>
      <p:ext uri="{BB962C8B-B14F-4D97-AF65-F5344CB8AC3E}">
        <p14:creationId xmlns:p14="http://schemas.microsoft.com/office/powerpoint/2010/main" val="270802665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r>
              <a:rPr lang="en-US"/>
              <a:t> </a:t>
            </a:r>
          </a:p>
        </p:txBody>
      </p:sp>
      <p:sp>
        <p:nvSpPr>
          <p:cNvPr id="7" name="Subtitle 6">
            <a:extLst>
              <a:ext uri="{FF2B5EF4-FFF2-40B4-BE49-F238E27FC236}">
                <a16:creationId xmlns:a16="http://schemas.microsoft.com/office/drawing/2014/main" id="{7124E72B-7960-46D1-A0ED-A6882E81C8B8}"/>
              </a:ext>
            </a:extLst>
          </p:cNvPr>
          <p:cNvSpPr txBox="1">
            <a:spLocks noGrp="1"/>
          </p:cNvSpPr>
          <p:nvPr>
            <p:ph type="subTitle" idx="1"/>
          </p:nvPr>
        </p:nvSpPr>
        <p:spPr>
          <a:xfrm>
            <a:off x="1794013" y="1725232"/>
            <a:ext cx="5555974" cy="590931"/>
          </a:xfrm>
          <a:prstGeom prst="rect">
            <a:avLst/>
          </a:prstGeom>
          <a:noFill/>
        </p:spPr>
        <p:txBody>
          <a:bodyPr wrap="square" rtlCol="0">
            <a:spAutoFit/>
          </a:bodyPr>
          <a:lstStyle/>
          <a:p>
            <a:pPr algn="ctr"/>
            <a:r>
              <a:rPr lang="en-US" sz="3600" b="1"/>
              <a:t>10-minute Break</a:t>
            </a:r>
          </a:p>
        </p:txBody>
      </p:sp>
      <p:pic>
        <p:nvPicPr>
          <p:cNvPr id="8" name="Google Shape;177;p17">
            <a:extLst>
              <a:ext uri="{FF2B5EF4-FFF2-40B4-BE49-F238E27FC236}">
                <a16:creationId xmlns:a16="http://schemas.microsoft.com/office/drawing/2014/main" id="{7D152980-4898-402E-A4F4-5975A1D15208}"/>
              </a:ext>
            </a:extLst>
          </p:cNvPr>
          <p:cNvPicPr preferRelativeResize="0"/>
          <p:nvPr/>
        </p:nvPicPr>
        <p:blipFill rotWithShape="1">
          <a:blip r:embed="rId3">
            <a:alphaModFix/>
          </a:blip>
          <a:srcRect/>
          <a:stretch/>
        </p:blipFill>
        <p:spPr>
          <a:xfrm>
            <a:off x="3962400" y="2666072"/>
            <a:ext cx="1219200" cy="2133600"/>
          </a:xfrm>
          <a:prstGeom prst="rect">
            <a:avLst/>
          </a:prstGeom>
          <a:noFill/>
          <a:ln>
            <a:noFill/>
          </a:ln>
        </p:spPr>
      </p:pic>
    </p:spTree>
    <p:extLst>
      <p:ext uri="{BB962C8B-B14F-4D97-AF65-F5344CB8AC3E}">
        <p14:creationId xmlns:p14="http://schemas.microsoft.com/office/powerpoint/2010/main" val="29911557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0C48C-2885-D69E-674F-1B645194123A}"/>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D482C2C4-6E70-A087-5934-4CE03737E919}"/>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C664FBD1-0C50-CD1C-5991-0E4D4957C462}"/>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AE57B1A3-A1D6-5700-8391-BEFFADA12F86}"/>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0F5687A2-5B1E-1A30-BD9B-C84C9F909241}"/>
              </a:ext>
            </a:extLst>
          </p:cNvPr>
          <p:cNvSpPr txBox="1">
            <a:spLocks/>
          </p:cNvSpPr>
          <p:nvPr/>
        </p:nvSpPr>
        <p:spPr>
          <a:xfrm>
            <a:off x="236781" y="340596"/>
            <a:ext cx="5143500" cy="589360"/>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mn-lt"/>
              </a:rPr>
              <a:t>Conversations</a:t>
            </a:r>
          </a:p>
        </p:txBody>
      </p:sp>
      <p:pic>
        <p:nvPicPr>
          <p:cNvPr id="8" name="Picture 7">
            <a:extLst>
              <a:ext uri="{FF2B5EF4-FFF2-40B4-BE49-F238E27FC236}">
                <a16:creationId xmlns:a16="http://schemas.microsoft.com/office/drawing/2014/main" id="{5B228BDE-8E83-C58D-92A0-3CE03AAE3F99}"/>
              </a:ext>
            </a:extLst>
          </p:cNvPr>
          <p:cNvPicPr>
            <a:picLocks noChangeAspect="1"/>
          </p:cNvPicPr>
          <p:nvPr/>
        </p:nvPicPr>
        <p:blipFill>
          <a:blip r:embed="rId3"/>
          <a:stretch>
            <a:fillRect/>
          </a:stretch>
        </p:blipFill>
        <p:spPr>
          <a:xfrm>
            <a:off x="2495765" y="1962350"/>
            <a:ext cx="4108508" cy="3824848"/>
          </a:xfrm>
          <a:prstGeom prst="rect">
            <a:avLst/>
          </a:prstGeom>
        </p:spPr>
      </p:pic>
    </p:spTree>
    <p:extLst>
      <p:ext uri="{BB962C8B-B14F-4D97-AF65-F5344CB8AC3E}">
        <p14:creationId xmlns:p14="http://schemas.microsoft.com/office/powerpoint/2010/main" val="40891814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67;p1">
            <a:extLst>
              <a:ext uri="{FF2B5EF4-FFF2-40B4-BE49-F238E27FC236}">
                <a16:creationId xmlns:a16="http://schemas.microsoft.com/office/drawing/2014/main" id="{BAF0D19E-B654-12BD-5CF8-B978D1DA33D5}"/>
              </a:ext>
            </a:extLst>
          </p:cNvPr>
          <p:cNvSpPr txBox="1">
            <a:spLocks noGrp="1"/>
          </p:cNvSpPr>
          <p:nvPr>
            <p:ph type="title"/>
          </p:nvPr>
        </p:nvSpPr>
        <p:spPr>
          <a:xfrm>
            <a:off x="749673" y="2162094"/>
            <a:ext cx="7886700" cy="2064204"/>
          </a:xfrm>
          <a:prstGeom prst="rect">
            <a:avLst/>
          </a:prstGeom>
          <a:noFill/>
          <a:ln>
            <a:noFill/>
          </a:ln>
        </p:spPr>
        <p:txBody>
          <a:bodyPr spcFirstLastPara="1" wrap="square" lIns="91425" tIns="45700" rIns="91425" bIns="45700" anchor="b" anchorCtr="0">
            <a:noAutofit/>
          </a:bodyPr>
          <a:lstStyle/>
          <a:p>
            <a:pPr marL="0" lvl="0" indent="0" algn="ctr" rtl="0">
              <a:lnSpc>
                <a:spcPct val="90000"/>
              </a:lnSpc>
              <a:spcBef>
                <a:spcPts val="0"/>
              </a:spcBef>
              <a:spcAft>
                <a:spcPts val="0"/>
              </a:spcAft>
              <a:buClr>
                <a:schemeClr val="dk1"/>
              </a:buClr>
              <a:buSzPts val="6000"/>
              <a:buFont typeface="Calibri"/>
              <a:buNone/>
            </a:pPr>
            <a:r>
              <a:rPr lang="en-US" sz="4000" b="1">
                <a:latin typeface="+mn-lt"/>
              </a:rPr>
              <a:t>The Unit Renewal and</a:t>
            </a:r>
            <a:br>
              <a:rPr lang="en-US" sz="4000" b="1">
                <a:latin typeface="+mn-lt"/>
              </a:rPr>
            </a:br>
            <a:r>
              <a:rPr lang="en-US" sz="4000" b="1">
                <a:latin typeface="+mn-lt"/>
              </a:rPr>
              <a:t>Membership Renewal Processes</a:t>
            </a:r>
            <a:endParaRPr sz="4000" b="1">
              <a:latin typeface="+mn-lt"/>
            </a:endParaRPr>
          </a:p>
        </p:txBody>
      </p:sp>
    </p:spTree>
    <p:extLst>
      <p:ext uri="{BB962C8B-B14F-4D97-AF65-F5344CB8AC3E}">
        <p14:creationId xmlns:p14="http://schemas.microsoft.com/office/powerpoint/2010/main" val="328242414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Google Shape;86;p4">
            <a:extLst>
              <a:ext uri="{FF2B5EF4-FFF2-40B4-BE49-F238E27FC236}">
                <a16:creationId xmlns:a16="http://schemas.microsoft.com/office/drawing/2014/main" id="{867490BD-3814-264D-1A68-16C04694164E}"/>
              </a:ext>
            </a:extLst>
          </p:cNvPr>
          <p:cNvSpPr txBox="1">
            <a:spLocks noGrp="1"/>
          </p:cNvSpPr>
          <p:nvPr>
            <p:ph type="title"/>
          </p:nvPr>
        </p:nvSpPr>
        <p:spPr>
          <a:xfrm>
            <a:off x="215433" y="520121"/>
            <a:ext cx="6994525" cy="541338"/>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lt1"/>
              </a:buClr>
              <a:buSzPts val="3600"/>
              <a:buFont typeface="Calibri"/>
              <a:buNone/>
            </a:pPr>
            <a:r>
              <a:rPr lang="en-US" sz="3600" b="1">
                <a:solidFill>
                  <a:schemeClr val="tx1"/>
                </a:solidFill>
                <a:latin typeface="Calibri" panose="020F0502020204030204" pitchFamily="34" charset="0"/>
                <a:cs typeface="Calibri" panose="020F0502020204030204" pitchFamily="34" charset="0"/>
              </a:rPr>
              <a:t>Unit Renewal </a:t>
            </a:r>
            <a:br>
              <a:rPr lang="en-US" sz="3600" b="1">
                <a:solidFill>
                  <a:schemeClr val="tx1"/>
                </a:solidFill>
                <a:latin typeface="Calibri" panose="020F0502020204030204" pitchFamily="34" charset="0"/>
                <a:cs typeface="Calibri" panose="020F0502020204030204" pitchFamily="34" charset="0"/>
              </a:rPr>
            </a:br>
            <a:r>
              <a:rPr lang="en-US" sz="3600" b="1">
                <a:solidFill>
                  <a:schemeClr val="tx1"/>
                </a:solidFill>
                <a:latin typeface="Calibri" panose="020F0502020204030204" pitchFamily="34" charset="0"/>
                <a:cs typeface="Calibri" panose="020F0502020204030204" pitchFamily="34" charset="0"/>
              </a:rPr>
              <a:t>– Where to Start</a:t>
            </a:r>
          </a:p>
        </p:txBody>
      </p:sp>
      <p:sp>
        <p:nvSpPr>
          <p:cNvPr id="2" name="TextBox 1">
            <a:extLst>
              <a:ext uri="{FF2B5EF4-FFF2-40B4-BE49-F238E27FC236}">
                <a16:creationId xmlns:a16="http://schemas.microsoft.com/office/drawing/2014/main" id="{716DC0ED-E44C-2F5F-CC4F-8541CDCA8926}"/>
              </a:ext>
            </a:extLst>
          </p:cNvPr>
          <p:cNvSpPr txBox="1"/>
          <p:nvPr/>
        </p:nvSpPr>
        <p:spPr>
          <a:xfrm rot="10800000" flipH="1" flipV="1">
            <a:off x="1733724" y="1607705"/>
            <a:ext cx="5676551" cy="584775"/>
          </a:xfrm>
          <a:prstGeom prst="rect">
            <a:avLst/>
          </a:prstGeom>
          <a:noFill/>
        </p:spPr>
        <p:txBody>
          <a:bodyPr wrap="square" rtlCol="0">
            <a:spAutoFit/>
          </a:bodyPr>
          <a:lstStyle/>
          <a:p>
            <a:pPr algn="ctr"/>
            <a:r>
              <a:rPr lang="en-US" sz="3200" b="1"/>
              <a:t>Organization Manager</a:t>
            </a:r>
          </a:p>
        </p:txBody>
      </p:sp>
      <p:pic>
        <p:nvPicPr>
          <p:cNvPr id="4" name="Picture 3">
            <a:extLst>
              <a:ext uri="{FF2B5EF4-FFF2-40B4-BE49-F238E27FC236}">
                <a16:creationId xmlns:a16="http://schemas.microsoft.com/office/drawing/2014/main" id="{DC6D4A88-484F-4908-BDC1-AFA99BC7DD43}"/>
              </a:ext>
            </a:extLst>
          </p:cNvPr>
          <p:cNvPicPr>
            <a:picLocks noChangeAspect="1"/>
          </p:cNvPicPr>
          <p:nvPr/>
        </p:nvPicPr>
        <p:blipFill>
          <a:blip r:embed="rId3"/>
          <a:srcRect/>
          <a:stretch/>
        </p:blipFill>
        <p:spPr>
          <a:xfrm>
            <a:off x="1946031" y="2192480"/>
            <a:ext cx="5099804" cy="4379860"/>
          </a:xfrm>
          <a:prstGeom prst="rect">
            <a:avLst/>
          </a:prstGeom>
          <a:ln>
            <a:solidFill>
              <a:schemeClr val="accent1"/>
            </a:solidFill>
          </a:ln>
        </p:spPr>
      </p:pic>
    </p:spTree>
    <p:extLst>
      <p:ext uri="{BB962C8B-B14F-4D97-AF65-F5344CB8AC3E}">
        <p14:creationId xmlns:p14="http://schemas.microsoft.com/office/powerpoint/2010/main" val="54773122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7AA537-A739-B26F-C128-F9580BF3DF2C}"/>
              </a:ext>
            </a:extLst>
          </p:cNvPr>
          <p:cNvSpPr>
            <a:spLocks noGrp="1"/>
          </p:cNvSpPr>
          <p:nvPr>
            <p:ph type="title"/>
          </p:nvPr>
        </p:nvSpPr>
        <p:spPr>
          <a:xfrm>
            <a:off x="311093" y="349307"/>
            <a:ext cx="7040880" cy="540961"/>
          </a:xfrm>
        </p:spPr>
        <p:txBody>
          <a:bodyPr>
            <a:noAutofit/>
          </a:bodyPr>
          <a:lstStyle/>
          <a:p>
            <a:r>
              <a:rPr lang="en-US" sz="3600" b="1">
                <a:latin typeface="+mn-lt"/>
              </a:rPr>
              <a:t>Unit Renewal</a:t>
            </a:r>
          </a:p>
        </p:txBody>
      </p:sp>
      <p:sp>
        <p:nvSpPr>
          <p:cNvPr id="3" name="TextBox 2">
            <a:extLst>
              <a:ext uri="{FF2B5EF4-FFF2-40B4-BE49-F238E27FC236}">
                <a16:creationId xmlns:a16="http://schemas.microsoft.com/office/drawing/2014/main" id="{0C510879-C5DA-813C-3B73-088937CA3507}"/>
              </a:ext>
            </a:extLst>
          </p:cNvPr>
          <p:cNvSpPr txBox="1"/>
          <p:nvPr/>
        </p:nvSpPr>
        <p:spPr>
          <a:xfrm>
            <a:off x="1786974" y="1959552"/>
            <a:ext cx="6356195" cy="3231654"/>
          </a:xfrm>
          <a:prstGeom prst="rect">
            <a:avLst/>
          </a:prstGeom>
          <a:noFill/>
        </p:spPr>
        <p:txBody>
          <a:bodyPr wrap="square" rtlCol="0">
            <a:spAutoFit/>
          </a:bodyPr>
          <a:lstStyle/>
          <a:p>
            <a:r>
              <a:rPr lang="en-US" sz="3200" b="1"/>
              <a:t>Key Items to Remember</a:t>
            </a:r>
          </a:p>
          <a:p>
            <a:endParaRPr lang="en-US" sz="3200" b="1"/>
          </a:p>
          <a:p>
            <a:pPr marL="457200" indent="-457200">
              <a:buFont typeface="Arial" panose="020B0604020202020204" pitchFamily="34" charset="0"/>
              <a:buChar char="•"/>
            </a:pPr>
            <a:r>
              <a:rPr lang="en-US" sz="2800" b="1"/>
              <a:t>Renews the unit, not the members</a:t>
            </a:r>
          </a:p>
          <a:p>
            <a:pPr marL="457200" indent="-457200">
              <a:buFont typeface="Arial" panose="020B0604020202020204" pitchFamily="34" charset="0"/>
              <a:buChar char="•"/>
            </a:pPr>
            <a:r>
              <a:rPr lang="en-US" sz="2800" b="1"/>
              <a:t>Start 2 months before expiry</a:t>
            </a:r>
          </a:p>
          <a:p>
            <a:pPr marL="457200" indent="-457200">
              <a:buFont typeface="Arial" panose="020B0604020202020204" pitchFamily="34" charset="0"/>
              <a:buChar char="•"/>
            </a:pPr>
            <a:r>
              <a:rPr lang="en-US" sz="2800" b="1"/>
              <a:t>Two-month lapse period</a:t>
            </a:r>
          </a:p>
          <a:p>
            <a:pPr marL="457200" indent="-457200">
              <a:buFont typeface="Arial" panose="020B0604020202020204" pitchFamily="34" charset="0"/>
              <a:buChar char="•"/>
            </a:pPr>
            <a:r>
              <a:rPr lang="en-US" sz="2800" b="1"/>
              <a:t>Pre-check for validation issues</a:t>
            </a:r>
          </a:p>
          <a:p>
            <a:pPr marL="457200" indent="-457200">
              <a:buFont typeface="Arial" panose="020B0604020202020204" pitchFamily="34" charset="0"/>
              <a:buChar char="•"/>
            </a:pPr>
            <a:r>
              <a:rPr lang="en-US" sz="2800" b="1"/>
              <a:t>Check leadership positions</a:t>
            </a:r>
          </a:p>
        </p:txBody>
      </p:sp>
      <p:pic>
        <p:nvPicPr>
          <p:cNvPr id="5" name="Picture 4" descr="A close-up of a key&#10;&#10;Description automatically generated">
            <a:extLst>
              <a:ext uri="{FF2B5EF4-FFF2-40B4-BE49-F238E27FC236}">
                <a16:creationId xmlns:a16="http://schemas.microsoft.com/office/drawing/2014/main" id="{28F40167-332E-52FD-DEE9-CCDEB9775B02}"/>
              </a:ext>
            </a:extLst>
          </p:cNvPr>
          <p:cNvPicPr>
            <a:picLocks noChangeAspect="1"/>
          </p:cNvPicPr>
          <p:nvPr/>
        </p:nvPicPr>
        <p:blipFill>
          <a:blip r:embed="rId3">
            <a:clrChange>
              <a:clrFrom>
                <a:srgbClr val="FEFEFE"/>
              </a:clrFrom>
              <a:clrTo>
                <a:srgbClr val="FEFEFE">
                  <a:alpha val="0"/>
                </a:srgbClr>
              </a:clrTo>
            </a:clrChange>
          </a:blip>
          <a:stretch>
            <a:fillRect/>
          </a:stretch>
        </p:blipFill>
        <p:spPr>
          <a:xfrm rot="19778513">
            <a:off x="315712" y="2571749"/>
            <a:ext cx="1714500" cy="1714500"/>
          </a:xfrm>
          <a:prstGeom prst="rect">
            <a:avLst/>
          </a:prstGeom>
        </p:spPr>
      </p:pic>
    </p:spTree>
    <p:extLst>
      <p:ext uri="{BB962C8B-B14F-4D97-AF65-F5344CB8AC3E}">
        <p14:creationId xmlns:p14="http://schemas.microsoft.com/office/powerpoint/2010/main" val="3084050228"/>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E74B25-EC01-8169-CD92-258E7834AF67}"/>
              </a:ext>
            </a:extLst>
          </p:cNvPr>
          <p:cNvSpPr>
            <a:spLocks noGrp="1"/>
          </p:cNvSpPr>
          <p:nvPr>
            <p:ph type="title"/>
          </p:nvPr>
        </p:nvSpPr>
        <p:spPr>
          <a:xfrm>
            <a:off x="0" y="464812"/>
            <a:ext cx="7040880" cy="540961"/>
          </a:xfrm>
        </p:spPr>
        <p:txBody>
          <a:bodyPr>
            <a:noAutofit/>
          </a:bodyPr>
          <a:lstStyle/>
          <a:p>
            <a:r>
              <a:rPr lang="en-US" sz="3600" b="1">
                <a:latin typeface="+mn-lt"/>
              </a:rPr>
              <a:t>Helping Units Prepare</a:t>
            </a:r>
          </a:p>
        </p:txBody>
      </p:sp>
      <p:sp>
        <p:nvSpPr>
          <p:cNvPr id="3" name="TextBox 2">
            <a:extLst>
              <a:ext uri="{FF2B5EF4-FFF2-40B4-BE49-F238E27FC236}">
                <a16:creationId xmlns:a16="http://schemas.microsoft.com/office/drawing/2014/main" id="{3C7135A9-DC6D-5D0A-F9DA-BB851D42CF33}"/>
              </a:ext>
            </a:extLst>
          </p:cNvPr>
          <p:cNvSpPr txBox="1"/>
          <p:nvPr/>
        </p:nvSpPr>
        <p:spPr>
          <a:xfrm>
            <a:off x="1001287" y="1868873"/>
            <a:ext cx="7801609" cy="4524315"/>
          </a:xfrm>
          <a:prstGeom prst="rect">
            <a:avLst/>
          </a:prstGeom>
          <a:noFill/>
        </p:spPr>
        <p:txBody>
          <a:bodyPr wrap="square" lIns="91440" tIns="45720" rIns="91440" bIns="45720" rtlCol="0" anchor="t">
            <a:spAutoFit/>
          </a:bodyPr>
          <a:lstStyle/>
          <a:p>
            <a:r>
              <a:rPr lang="en-US" sz="3200" b="1" dirty="0"/>
              <a:t>Key Actions and Decisions</a:t>
            </a:r>
          </a:p>
          <a:p>
            <a:pPr marL="457200" indent="-457200">
              <a:buFont typeface="Arial" panose="020B0604020202020204" pitchFamily="34" charset="0"/>
              <a:buChar char="•"/>
            </a:pPr>
            <a:r>
              <a:rPr lang="en-US" sz="3200" b="1" dirty="0"/>
              <a:t>Commissioner meets with unit Key 3</a:t>
            </a:r>
          </a:p>
          <a:p>
            <a:pPr marL="457200" indent="-457200">
              <a:buFont typeface="Arial" panose="020B0604020202020204" pitchFamily="34" charset="0"/>
              <a:buChar char="•"/>
            </a:pPr>
            <a:r>
              <a:rPr lang="en-US" sz="3200" b="1" dirty="0"/>
              <a:t>Key 3 appoints renewal champion</a:t>
            </a:r>
          </a:p>
          <a:p>
            <a:pPr marL="457200" indent="-457200">
              <a:buFont typeface="Arial" panose="020B0604020202020204" pitchFamily="34" charset="0"/>
              <a:buChar char="•"/>
            </a:pPr>
            <a:r>
              <a:rPr lang="en-US" sz="3200" b="1" dirty="0"/>
              <a:t>Unit verifies emails</a:t>
            </a:r>
          </a:p>
          <a:p>
            <a:pPr marL="457200" indent="-457200">
              <a:buFont typeface="Arial" panose="020B0604020202020204" pitchFamily="34" charset="0"/>
              <a:buChar char="•"/>
            </a:pPr>
            <a:r>
              <a:rPr lang="en-US" sz="3200" b="1" dirty="0"/>
              <a:t>Unit decides payment method</a:t>
            </a:r>
          </a:p>
          <a:p>
            <a:pPr marL="457200" indent="-457200">
              <a:buFont typeface="Arial" panose="020B0604020202020204" pitchFamily="34" charset="0"/>
              <a:buChar char="•"/>
            </a:pPr>
            <a:r>
              <a:rPr lang="en-US" sz="3200" b="1" dirty="0"/>
              <a:t>Unit decides auto-renew or manual renew</a:t>
            </a:r>
          </a:p>
          <a:p>
            <a:pPr marL="457200" indent="-457200">
              <a:buFont typeface="Arial" panose="020B0604020202020204" pitchFamily="34" charset="0"/>
              <a:buChar char="•"/>
            </a:pPr>
            <a:r>
              <a:rPr lang="en-US" sz="3200" b="1" dirty="0"/>
              <a:t>Ensure current SYT for Unit Leaders</a:t>
            </a:r>
            <a:endParaRPr lang="en-US" sz="3200" b="1" dirty="0">
              <a:ea typeface="Calibri"/>
              <a:cs typeface="Calibri"/>
            </a:endParaRPr>
          </a:p>
          <a:p>
            <a:pPr marL="457200" indent="-457200">
              <a:buFont typeface="Arial" panose="020B0604020202020204" pitchFamily="34" charset="0"/>
              <a:buChar char="•"/>
            </a:pPr>
            <a:endParaRPr lang="en-US" sz="3200" b="1" dirty="0"/>
          </a:p>
          <a:p>
            <a:endParaRPr lang="en-US" sz="3200" b="1" dirty="0"/>
          </a:p>
        </p:txBody>
      </p:sp>
    </p:spTree>
    <p:extLst>
      <p:ext uri="{BB962C8B-B14F-4D97-AF65-F5344CB8AC3E}">
        <p14:creationId xmlns:p14="http://schemas.microsoft.com/office/powerpoint/2010/main" val="394923287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AE3AF-5510-0289-CD0A-24BFA866561A}"/>
              </a:ext>
            </a:extLst>
          </p:cNvPr>
          <p:cNvSpPr>
            <a:spLocks noGrp="1"/>
          </p:cNvSpPr>
          <p:nvPr>
            <p:ph type="title"/>
          </p:nvPr>
        </p:nvSpPr>
        <p:spPr>
          <a:xfrm>
            <a:off x="144637" y="461801"/>
            <a:ext cx="8157152" cy="580439"/>
          </a:xfrm>
        </p:spPr>
        <p:txBody>
          <a:bodyPr>
            <a:noAutofit/>
          </a:bodyPr>
          <a:lstStyle/>
          <a:p>
            <a:r>
              <a:rPr lang="en-US" sz="3600" b="1">
                <a:latin typeface="+mn-lt"/>
              </a:rPr>
              <a:t>The Annual </a:t>
            </a:r>
            <a:br>
              <a:rPr lang="en-US" sz="3600" b="1">
                <a:latin typeface="+mn-lt"/>
              </a:rPr>
            </a:br>
            <a:r>
              <a:rPr lang="en-US" sz="3600" b="1">
                <a:latin typeface="+mn-lt"/>
              </a:rPr>
              <a:t>Unit Charter Agreement</a:t>
            </a:r>
          </a:p>
        </p:txBody>
      </p:sp>
      <p:pic>
        <p:nvPicPr>
          <p:cNvPr id="6" name="Picture 5">
            <a:extLst>
              <a:ext uri="{FF2B5EF4-FFF2-40B4-BE49-F238E27FC236}">
                <a16:creationId xmlns:a16="http://schemas.microsoft.com/office/drawing/2014/main" id="{98F30881-4BBB-676F-17F0-1DFBF6562109}"/>
              </a:ext>
            </a:extLst>
          </p:cNvPr>
          <p:cNvPicPr>
            <a:picLocks noChangeAspect="1"/>
          </p:cNvPicPr>
          <p:nvPr/>
        </p:nvPicPr>
        <p:blipFill>
          <a:blip r:embed="rId3"/>
          <a:stretch>
            <a:fillRect/>
          </a:stretch>
        </p:blipFill>
        <p:spPr>
          <a:xfrm>
            <a:off x="409467" y="1489741"/>
            <a:ext cx="5364480" cy="4328715"/>
          </a:xfrm>
          <a:prstGeom prst="rect">
            <a:avLst/>
          </a:prstGeom>
        </p:spPr>
      </p:pic>
      <p:sp>
        <p:nvSpPr>
          <p:cNvPr id="8" name="TextBox 7">
            <a:extLst>
              <a:ext uri="{FF2B5EF4-FFF2-40B4-BE49-F238E27FC236}">
                <a16:creationId xmlns:a16="http://schemas.microsoft.com/office/drawing/2014/main" id="{17A9A860-DC4A-289F-6A48-FF3E68052B58}"/>
              </a:ext>
            </a:extLst>
          </p:cNvPr>
          <p:cNvSpPr txBox="1"/>
          <p:nvPr/>
        </p:nvSpPr>
        <p:spPr>
          <a:xfrm>
            <a:off x="5773947" y="2453769"/>
            <a:ext cx="3147631" cy="1477328"/>
          </a:xfrm>
          <a:prstGeom prst="rect">
            <a:avLst/>
          </a:prstGeom>
          <a:noFill/>
        </p:spPr>
        <p:txBody>
          <a:bodyPr wrap="square">
            <a:spAutoFit/>
          </a:bodyPr>
          <a:lstStyle/>
          <a:p>
            <a:r>
              <a:rPr lang="en-US">
                <a:hlinkClick r:id="rId4"/>
              </a:rPr>
              <a:t>https://www.scouting.org/wp-content/uploads/2025/06/524-95625-Annual-Charter-Agreement.pdf</a:t>
            </a:r>
            <a:endParaRPr lang="en-US"/>
          </a:p>
          <a:p>
            <a:endParaRPr lang="en-US"/>
          </a:p>
        </p:txBody>
      </p:sp>
      <p:pic>
        <p:nvPicPr>
          <p:cNvPr id="10" name="Picture 9">
            <a:extLst>
              <a:ext uri="{FF2B5EF4-FFF2-40B4-BE49-F238E27FC236}">
                <a16:creationId xmlns:a16="http://schemas.microsoft.com/office/drawing/2014/main" id="{7E7257DB-E7FF-220A-02E6-8401799E4A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0292" y="4119440"/>
            <a:ext cx="1223186" cy="1223186"/>
          </a:xfrm>
          <a:prstGeom prst="rect">
            <a:avLst/>
          </a:prstGeom>
        </p:spPr>
      </p:pic>
    </p:spTree>
    <p:extLst>
      <p:ext uri="{BB962C8B-B14F-4D97-AF65-F5344CB8AC3E}">
        <p14:creationId xmlns:p14="http://schemas.microsoft.com/office/powerpoint/2010/main" val="35473542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4A665245-7726-CF04-0DB9-D411A0B485BC}"/>
              </a:ext>
            </a:extLst>
          </p:cNvPr>
          <p:cNvSpPr>
            <a:spLocks noGrp="1"/>
          </p:cNvSpPr>
          <p:nvPr>
            <p:ph type="title"/>
          </p:nvPr>
        </p:nvSpPr>
        <p:spPr>
          <a:xfrm>
            <a:off x="138133" y="502386"/>
            <a:ext cx="7040880" cy="540961"/>
          </a:xfrm>
        </p:spPr>
        <p:txBody>
          <a:bodyPr>
            <a:noAutofit/>
          </a:bodyPr>
          <a:lstStyle/>
          <a:p>
            <a:r>
              <a:rPr lang="en-US" sz="3600" b="1">
                <a:latin typeface="+mn-lt"/>
              </a:rPr>
              <a:t>Membership Renewal</a:t>
            </a:r>
          </a:p>
        </p:txBody>
      </p:sp>
      <p:sp>
        <p:nvSpPr>
          <p:cNvPr id="6" name="TextBox 5">
            <a:extLst>
              <a:ext uri="{FF2B5EF4-FFF2-40B4-BE49-F238E27FC236}">
                <a16:creationId xmlns:a16="http://schemas.microsoft.com/office/drawing/2014/main" id="{BA349B91-94A2-8F36-C784-CCD895A2CB59}"/>
              </a:ext>
            </a:extLst>
          </p:cNvPr>
          <p:cNvSpPr txBox="1"/>
          <p:nvPr/>
        </p:nvSpPr>
        <p:spPr>
          <a:xfrm>
            <a:off x="280219" y="2459504"/>
            <a:ext cx="8583561" cy="1938992"/>
          </a:xfrm>
          <a:prstGeom prst="rect">
            <a:avLst/>
          </a:prstGeom>
          <a:noFill/>
        </p:spPr>
        <p:txBody>
          <a:bodyPr wrap="square">
            <a:spAutoFit/>
          </a:bodyPr>
          <a:lstStyle/>
          <a:p>
            <a:pPr algn="ctr"/>
            <a:r>
              <a:rPr lang="en-US" sz="3200" b="1">
                <a:effectLst/>
                <a:cs typeface="Arial" panose="020B0604020202020204" pitchFamily="34" charset="0"/>
              </a:rPr>
              <a:t>Member Renewal is separate </a:t>
            </a:r>
          </a:p>
          <a:p>
            <a:pPr algn="ctr"/>
            <a:r>
              <a:rPr lang="en-US" sz="3200" b="1">
                <a:effectLst/>
                <a:cs typeface="Arial" panose="020B0604020202020204" pitchFamily="34" charset="0"/>
              </a:rPr>
              <a:t>from Unit Renewal</a:t>
            </a:r>
          </a:p>
          <a:p>
            <a:br>
              <a:rPr lang="en-US" sz="2800" b="1">
                <a:effectLst/>
                <a:cs typeface="Arial" panose="020B0604020202020204" pitchFamily="34" charset="0"/>
              </a:rPr>
            </a:br>
            <a:endParaRPr lang="en-US" sz="2800" b="1">
              <a:cs typeface="Arial" panose="020B0604020202020204" pitchFamily="34" charset="0"/>
            </a:endParaRPr>
          </a:p>
        </p:txBody>
      </p:sp>
    </p:spTree>
    <p:extLst>
      <p:ext uri="{BB962C8B-B14F-4D97-AF65-F5344CB8AC3E}">
        <p14:creationId xmlns:p14="http://schemas.microsoft.com/office/powerpoint/2010/main" val="19356162"/>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0DEED042-48B3-A34E-D689-1405360ABAFD}"/>
              </a:ext>
            </a:extLst>
          </p:cNvPr>
          <p:cNvSpPr>
            <a:spLocks noGrp="1"/>
          </p:cNvSpPr>
          <p:nvPr>
            <p:ph type="title"/>
          </p:nvPr>
        </p:nvSpPr>
        <p:spPr>
          <a:xfrm>
            <a:off x="153576" y="379941"/>
            <a:ext cx="6994121" cy="540961"/>
          </a:xfrm>
        </p:spPr>
        <p:txBody>
          <a:bodyPr>
            <a:noAutofit/>
          </a:bodyPr>
          <a:lstStyle/>
          <a:p>
            <a:r>
              <a:rPr lang="en-US" sz="3600" b="1">
                <a:latin typeface="+mn-lt"/>
              </a:rPr>
              <a:t>Commissioner Role</a:t>
            </a:r>
          </a:p>
        </p:txBody>
      </p:sp>
      <p:pic>
        <p:nvPicPr>
          <p:cNvPr id="3" name="Picture 2">
            <a:extLst>
              <a:ext uri="{FF2B5EF4-FFF2-40B4-BE49-F238E27FC236}">
                <a16:creationId xmlns:a16="http://schemas.microsoft.com/office/drawing/2014/main" id="{BF059444-8379-A555-204E-6C43572033CA}"/>
              </a:ext>
            </a:extLst>
          </p:cNvPr>
          <p:cNvPicPr>
            <a:picLocks noChangeAspect="1"/>
          </p:cNvPicPr>
          <p:nvPr/>
        </p:nvPicPr>
        <p:blipFill>
          <a:blip r:embed="rId3"/>
          <a:stretch>
            <a:fillRect/>
          </a:stretch>
        </p:blipFill>
        <p:spPr>
          <a:xfrm>
            <a:off x="817410" y="1809792"/>
            <a:ext cx="7509180" cy="3853071"/>
          </a:xfrm>
          <a:prstGeom prst="rect">
            <a:avLst/>
          </a:prstGeom>
          <a:ln>
            <a:solidFill>
              <a:schemeClr val="tx1"/>
            </a:solidFill>
          </a:ln>
        </p:spPr>
      </p:pic>
    </p:spTree>
    <p:extLst>
      <p:ext uri="{BB962C8B-B14F-4D97-AF65-F5344CB8AC3E}">
        <p14:creationId xmlns:p14="http://schemas.microsoft.com/office/powerpoint/2010/main" val="387105879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19664BC0-70A1-2621-D1C2-202412AE5873}"/>
              </a:ext>
            </a:extLst>
          </p:cNvPr>
          <p:cNvSpPr>
            <a:spLocks noGrp="1"/>
          </p:cNvSpPr>
          <p:nvPr>
            <p:ph type="title"/>
          </p:nvPr>
        </p:nvSpPr>
        <p:spPr>
          <a:xfrm>
            <a:off x="180154" y="376100"/>
            <a:ext cx="7040563" cy="539750"/>
          </a:xfrm>
        </p:spPr>
        <p:txBody>
          <a:bodyPr>
            <a:noAutofit/>
          </a:bodyPr>
          <a:lstStyle/>
          <a:p>
            <a:r>
              <a:rPr lang="en-US" sz="3600" b="1">
                <a:latin typeface="+mn-lt"/>
              </a:rPr>
              <a:t>Commissioner Role</a:t>
            </a:r>
          </a:p>
        </p:txBody>
      </p:sp>
      <p:sp>
        <p:nvSpPr>
          <p:cNvPr id="4" name="TextBox 3">
            <a:extLst>
              <a:ext uri="{FF2B5EF4-FFF2-40B4-BE49-F238E27FC236}">
                <a16:creationId xmlns:a16="http://schemas.microsoft.com/office/drawing/2014/main" id="{A4D53942-25D8-E77A-ED54-36D844E7CC4B}"/>
              </a:ext>
            </a:extLst>
          </p:cNvPr>
          <p:cNvSpPr txBox="1"/>
          <p:nvPr/>
        </p:nvSpPr>
        <p:spPr>
          <a:xfrm>
            <a:off x="776442" y="1822597"/>
            <a:ext cx="7591116" cy="4401205"/>
          </a:xfrm>
          <a:prstGeom prst="rect">
            <a:avLst/>
          </a:prstGeom>
          <a:noFill/>
        </p:spPr>
        <p:txBody>
          <a:bodyPr wrap="square" rtlCol="0">
            <a:spAutoFit/>
          </a:bodyPr>
          <a:lstStyle/>
          <a:p>
            <a:pPr marL="457200" indent="-457200">
              <a:buFont typeface="Arial" panose="020B0604020202020204" pitchFamily="34" charset="0"/>
              <a:buChar char="•"/>
            </a:pPr>
            <a:r>
              <a:rPr lang="en-US" sz="2800" b="1">
                <a:latin typeface="Calibri" panose="020F0502020204030204" pitchFamily="34" charset="0"/>
                <a:cs typeface="Calibri" panose="020F0502020204030204" pitchFamily="34" charset="0"/>
              </a:rPr>
              <a:t>Is your unit ready?</a:t>
            </a:r>
          </a:p>
          <a:p>
            <a:pPr marL="457200" indent="-457200">
              <a:buFont typeface="Arial" panose="020B0604020202020204" pitchFamily="34" charset="0"/>
              <a:buChar char="•"/>
            </a:pPr>
            <a:r>
              <a:rPr lang="en-US" sz="2800" b="1">
                <a:latin typeface="Calibri" panose="020F0502020204030204" pitchFamily="34" charset="0"/>
                <a:cs typeface="Calibri" panose="020F0502020204030204" pitchFamily="34" charset="0"/>
              </a:rPr>
              <a:t>Has the unit decided whether to employ Unit Pay, Self-pay, or a combination?</a:t>
            </a:r>
          </a:p>
          <a:p>
            <a:pPr marL="457200" indent="-457200">
              <a:buFont typeface="Arial" panose="020B0604020202020204" pitchFamily="34" charset="0"/>
              <a:buChar char="•"/>
            </a:pPr>
            <a:r>
              <a:rPr lang="en-US" sz="2800" b="1">
                <a:latin typeface="Calibri" panose="020F0502020204030204" pitchFamily="34" charset="0"/>
                <a:cs typeface="Calibri" panose="020F0502020204030204" pitchFamily="34" charset="0"/>
              </a:rPr>
              <a:t>Has the unit selected auto or manual approval for adult renewals?</a:t>
            </a:r>
          </a:p>
          <a:p>
            <a:pPr marL="457200" indent="-457200">
              <a:buFont typeface="Arial" panose="020B0604020202020204" pitchFamily="34" charset="0"/>
              <a:buChar char="•"/>
            </a:pPr>
            <a:r>
              <a:rPr lang="en-US" sz="2800" b="1">
                <a:latin typeface="Calibri" panose="020F0502020204030204" pitchFamily="34" charset="0"/>
                <a:cs typeface="Calibri" panose="020F0502020204030204" pitchFamily="34" charset="0"/>
              </a:rPr>
              <a:t>Do your members/parents understand what they do or do not need to do?</a:t>
            </a:r>
          </a:p>
          <a:p>
            <a:pPr marL="457200" indent="-457200">
              <a:buFont typeface="Arial" panose="020B0604020202020204" pitchFamily="34" charset="0"/>
              <a:buChar char="•"/>
            </a:pPr>
            <a:r>
              <a:rPr lang="en-US" sz="2800" b="1">
                <a:latin typeface="Calibri" panose="020F0502020204030204" pitchFamily="34" charset="0"/>
                <a:cs typeface="Calibri" panose="020F0502020204030204" pitchFamily="34" charset="0"/>
              </a:rPr>
              <a:t>Is everyone’s email correct in scouting.org?</a:t>
            </a:r>
          </a:p>
          <a:p>
            <a:pPr marL="457200" indent="-457200">
              <a:buFont typeface="Arial" panose="020B0604020202020204" pitchFamily="34" charset="0"/>
              <a:buChar char="•"/>
            </a:pPr>
            <a:r>
              <a:rPr lang="en-US" sz="2800" b="1">
                <a:latin typeface="Calibri" panose="020F0502020204030204" pitchFamily="34" charset="0"/>
                <a:cs typeface="Calibri" panose="020F0502020204030204" pitchFamily="34" charset="0"/>
              </a:rPr>
              <a:t>Does every Scout under 18 have an associated parent’s/guardian’s email?</a:t>
            </a:r>
          </a:p>
        </p:txBody>
      </p:sp>
      <p:sp>
        <p:nvSpPr>
          <p:cNvPr id="5" name="TextBox 4">
            <a:extLst>
              <a:ext uri="{FF2B5EF4-FFF2-40B4-BE49-F238E27FC236}">
                <a16:creationId xmlns:a16="http://schemas.microsoft.com/office/drawing/2014/main" id="{6BC17111-BBB6-4A09-ADB5-E44F36E0ADFE}"/>
              </a:ext>
            </a:extLst>
          </p:cNvPr>
          <p:cNvSpPr txBox="1"/>
          <p:nvPr/>
        </p:nvSpPr>
        <p:spPr>
          <a:xfrm>
            <a:off x="631556" y="1237822"/>
            <a:ext cx="7880888" cy="584775"/>
          </a:xfrm>
          <a:prstGeom prst="rect">
            <a:avLst/>
          </a:prstGeom>
          <a:noFill/>
        </p:spPr>
        <p:txBody>
          <a:bodyPr wrap="square">
            <a:spAutoFit/>
          </a:bodyPr>
          <a:lstStyle/>
          <a:p>
            <a:r>
              <a:rPr lang="en-US" sz="3200" b="1">
                <a:latin typeface="Calibri" panose="020F0502020204030204" pitchFamily="34" charset="0"/>
                <a:cs typeface="Calibri" panose="020F0502020204030204" pitchFamily="34" charset="0"/>
              </a:rPr>
              <a:t>Commissioners can support units by asking</a:t>
            </a:r>
            <a:r>
              <a:rPr lang="en-US" sz="3200">
                <a:latin typeface="Calibri" panose="020F0502020204030204" pitchFamily="34" charset="0"/>
                <a:cs typeface="Calibri" panose="020F0502020204030204" pitchFamily="34" charset="0"/>
              </a:rPr>
              <a:t>: </a:t>
            </a:r>
          </a:p>
        </p:txBody>
      </p:sp>
    </p:spTree>
    <p:extLst>
      <p:ext uri="{BB962C8B-B14F-4D97-AF65-F5344CB8AC3E}">
        <p14:creationId xmlns:p14="http://schemas.microsoft.com/office/powerpoint/2010/main" val="256059479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B5003E1E-1031-B800-1939-870489EA295B}"/>
              </a:ext>
            </a:extLst>
          </p:cNvPr>
          <p:cNvSpPr>
            <a:spLocks noGrp="1"/>
          </p:cNvSpPr>
          <p:nvPr>
            <p:ph type="title"/>
          </p:nvPr>
        </p:nvSpPr>
        <p:spPr>
          <a:xfrm>
            <a:off x="206619" y="473800"/>
            <a:ext cx="6994121" cy="540961"/>
          </a:xfrm>
        </p:spPr>
        <p:txBody>
          <a:bodyPr>
            <a:noAutofit/>
          </a:bodyPr>
          <a:lstStyle/>
          <a:p>
            <a:r>
              <a:rPr lang="en-US" sz="3600" b="1">
                <a:latin typeface="+mn-lt"/>
              </a:rPr>
              <a:t>Commissioner Role</a:t>
            </a:r>
          </a:p>
        </p:txBody>
      </p:sp>
      <p:pic>
        <p:nvPicPr>
          <p:cNvPr id="4" name="Picture 3">
            <a:extLst>
              <a:ext uri="{FF2B5EF4-FFF2-40B4-BE49-F238E27FC236}">
                <a16:creationId xmlns:a16="http://schemas.microsoft.com/office/drawing/2014/main" id="{9D05C9AD-B2B8-8372-50B6-623072E9D1AB}"/>
              </a:ext>
            </a:extLst>
          </p:cNvPr>
          <p:cNvPicPr>
            <a:picLocks noChangeAspect="1"/>
          </p:cNvPicPr>
          <p:nvPr/>
        </p:nvPicPr>
        <p:blipFill>
          <a:blip r:embed="rId3"/>
          <a:stretch>
            <a:fillRect/>
          </a:stretch>
        </p:blipFill>
        <p:spPr>
          <a:xfrm>
            <a:off x="867813" y="1573306"/>
            <a:ext cx="7408374" cy="4310274"/>
          </a:xfrm>
          <a:prstGeom prst="rect">
            <a:avLst/>
          </a:prstGeom>
          <a:ln>
            <a:solidFill>
              <a:schemeClr val="tx1"/>
            </a:solidFill>
          </a:ln>
        </p:spPr>
      </p:pic>
    </p:spTree>
    <p:extLst>
      <p:ext uri="{BB962C8B-B14F-4D97-AF65-F5344CB8AC3E}">
        <p14:creationId xmlns:p14="http://schemas.microsoft.com/office/powerpoint/2010/main" val="139039546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F1820EE1-5F3C-F672-2B23-827B37C5A3BD}"/>
              </a:ext>
            </a:extLst>
          </p:cNvPr>
          <p:cNvPicPr>
            <a:picLocks noChangeAspect="1"/>
          </p:cNvPicPr>
          <p:nvPr/>
        </p:nvPicPr>
        <p:blipFill>
          <a:blip r:embed="rId3"/>
          <a:stretch>
            <a:fillRect/>
          </a:stretch>
        </p:blipFill>
        <p:spPr>
          <a:xfrm>
            <a:off x="160637" y="2458995"/>
            <a:ext cx="8627123" cy="3614674"/>
          </a:xfrm>
          <a:prstGeom prst="rect">
            <a:avLst/>
          </a:prstGeom>
          <a:ln>
            <a:solidFill>
              <a:schemeClr val="accent1"/>
            </a:solidFill>
          </a:ln>
        </p:spPr>
      </p:pic>
      <p:sp>
        <p:nvSpPr>
          <p:cNvPr id="5" name="Oval 4">
            <a:extLst>
              <a:ext uri="{FF2B5EF4-FFF2-40B4-BE49-F238E27FC236}">
                <a16:creationId xmlns:a16="http://schemas.microsoft.com/office/drawing/2014/main" id="{2DBEC67A-307B-A3AD-095B-9B0ABBAD9C6E}"/>
              </a:ext>
            </a:extLst>
          </p:cNvPr>
          <p:cNvSpPr/>
          <p:nvPr/>
        </p:nvSpPr>
        <p:spPr>
          <a:xfrm>
            <a:off x="3806933" y="5196016"/>
            <a:ext cx="1334530" cy="321276"/>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7162CE22-BD65-3EE3-3A87-C16F4D43712D}"/>
              </a:ext>
            </a:extLst>
          </p:cNvPr>
          <p:cNvSpPr>
            <a:spLocks noGrp="1"/>
          </p:cNvSpPr>
          <p:nvPr>
            <p:ph type="title"/>
          </p:nvPr>
        </p:nvSpPr>
        <p:spPr>
          <a:xfrm>
            <a:off x="0" y="404806"/>
            <a:ext cx="7737118" cy="935902"/>
          </a:xfrm>
        </p:spPr>
        <p:txBody>
          <a:bodyPr>
            <a:noAutofit/>
          </a:bodyPr>
          <a:lstStyle/>
          <a:p>
            <a:r>
              <a:rPr lang="en-US" sz="3600" b="1">
                <a:latin typeface="+mn-lt"/>
              </a:rPr>
              <a:t>Commissioner Role -</a:t>
            </a:r>
            <a:br>
              <a:rPr lang="en-US" sz="3600" b="1">
                <a:latin typeface="+mn-lt"/>
              </a:rPr>
            </a:br>
            <a:r>
              <a:rPr lang="en-US" sz="3600" b="1">
                <a:latin typeface="+mn-lt"/>
              </a:rPr>
              <a:t>Charter Certificates</a:t>
            </a:r>
          </a:p>
        </p:txBody>
      </p:sp>
    </p:spTree>
    <p:extLst>
      <p:ext uri="{BB962C8B-B14F-4D97-AF65-F5344CB8AC3E}">
        <p14:creationId xmlns:p14="http://schemas.microsoft.com/office/powerpoint/2010/main" val="528963160"/>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401</TotalTime>
  <Words>14745</Words>
  <Application>Microsoft Office PowerPoint</Application>
  <PresentationFormat>On-screen Show (4:3)</PresentationFormat>
  <Paragraphs>1365</Paragraphs>
  <Slides>120</Slides>
  <Notes>120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120</vt:i4>
      </vt:variant>
    </vt:vector>
  </HeadingPairs>
  <TitlesOfParts>
    <vt:vector size="130" baseType="lpstr">
      <vt:lpstr>Aptos</vt:lpstr>
      <vt:lpstr>Arial</vt:lpstr>
      <vt:lpstr>Calibri</vt:lpstr>
      <vt:lpstr>Calibri Light</vt:lpstr>
      <vt:lpstr>Helvetica</vt:lpstr>
      <vt:lpstr>Söhne</vt:lpstr>
      <vt:lpstr>Symbol</vt:lpstr>
      <vt:lpstr>Times New Roman</vt:lpstr>
      <vt:lpstr>ヒラギノ角ゴ Pro W3</vt:lpstr>
      <vt:lpstr>Office 2013 - 2022 Theme</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 </vt:lpstr>
      <vt:lpstr>District Commissioner</vt:lpstr>
      <vt:lpstr>Functions/Duties</vt:lpstr>
      <vt:lpstr>  </vt:lpstr>
      <vt:lpstr> </vt:lpstr>
      <vt:lpstr> </vt:lpstr>
      <vt:lpstr> </vt:lpstr>
      <vt:lpstr> </vt:lpstr>
      <vt:lpstr>PowerPoint Presentation</vt:lpstr>
      <vt:lpstr>PowerPoint Presentation</vt:lpstr>
      <vt:lpstr> </vt:lpstr>
      <vt:lpstr> </vt:lpstr>
      <vt:lpstr> </vt:lpstr>
      <vt:lpstr> </vt:lpstr>
      <vt:lpstr> </vt:lpstr>
      <vt:lpstr>Fund Development</vt:lpstr>
      <vt:lpstr> </vt:lpstr>
      <vt:lpstr> </vt:lpstr>
      <vt:lpstr> </vt:lpstr>
      <vt:lpstr> </vt:lpstr>
      <vt:lpstr>Fund Development</vt:lpstr>
      <vt:lpstr>PowerPoint Presentation</vt:lpstr>
      <vt:lpstr>PowerPoint Presentation</vt:lpstr>
      <vt:lpstr> </vt:lpstr>
      <vt:lpstr>PowerPoint Presentation</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Connections Report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During the  Unit Connection</vt:lpstr>
      <vt:lpstr>PowerPoint Presentation</vt:lpstr>
      <vt:lpstr>Commissioner Tools  Summary</vt:lpstr>
      <vt:lpstr> </vt:lpstr>
      <vt:lpstr>PowerPoint Presentation</vt:lpstr>
      <vt:lpstr>  </vt:lpstr>
      <vt:lpstr> </vt:lpstr>
      <vt:lpstr>The Unit Renewal and Membership Renewal Processes</vt:lpstr>
      <vt:lpstr>Unit Renewal  – Where to Start</vt:lpstr>
      <vt:lpstr>Unit Renewal</vt:lpstr>
      <vt:lpstr>Helping Units Prepare</vt:lpstr>
      <vt:lpstr>The Annual  Unit Charter Agreement</vt:lpstr>
      <vt:lpstr>Membership Renewal</vt:lpstr>
      <vt:lpstr>Commissioner Role</vt:lpstr>
      <vt:lpstr>Commissioner Role</vt:lpstr>
      <vt:lpstr>Commissioner Role</vt:lpstr>
      <vt:lpstr>Commissioner Role - Charter Certificates</vt:lpstr>
      <vt:lpstr>PowerPoint Presentation</vt:lpstr>
      <vt:lpstr> </vt:lpstr>
      <vt:lpstr> </vt:lpstr>
      <vt:lpstr> </vt:lpstr>
      <vt:lpstr> </vt:lpstr>
      <vt:lpstr> </vt:lpstr>
      <vt:lpstr> </vt:lpstr>
      <vt:lpstr>Welcome and Introductions</vt:lpstr>
      <vt:lpstr>Training Topic</vt:lpstr>
      <vt:lpstr> </vt:lpstr>
      <vt:lpstr>ADC Breakouts</vt:lpstr>
      <vt:lpstr>Recognitions and Announcements</vt:lpstr>
      <vt:lpstr>Closing Comments</vt:lpstr>
      <vt:lpstr>PowerPoint Presentation</vt:lpstr>
      <vt:lpstr>PowerPoint Presentation</vt:lpstr>
      <vt:lpstr>PowerPoint Presentation</vt:lpstr>
      <vt:lpstr>PowerPoint Presentation</vt:lpstr>
      <vt:lpstr>PowerPoint Presentation</vt:lpstr>
      <vt:lpstr> </vt:lpstr>
      <vt:lpstr>PowerPoint Presentation</vt:lpstr>
      <vt:lpstr>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Kresha Alvarado</dc:creator>
  <cp:lastModifiedBy>Kresha Alvarado</cp:lastModifiedBy>
  <cp:revision>43</cp:revision>
  <dcterms:created xsi:type="dcterms:W3CDTF">2025-02-10T18:13:23Z</dcterms:created>
  <dcterms:modified xsi:type="dcterms:W3CDTF">2025-08-28T01:41:57Z</dcterms:modified>
</cp:coreProperties>
</file>